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jpeg"/><Relationship Id="rId3" Type="http://schemas.openxmlformats.org/officeDocument/2006/relationships/image" Target="../media/image-2-3.jpeg"/><Relationship Id="rId4" Type="http://schemas.openxmlformats.org/officeDocument/2006/relationships/image" Target="../media/image-2-4.jpeg"/><Relationship Id="rId5" Type="http://schemas.openxmlformats.org/officeDocument/2006/relationships/image" Target="../media/image-2-5.jpe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0F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210388" y="3355628"/>
            <a:ext cx="4736676" cy="27908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5000"/>
              </a:lnSpc>
              <a:buNone/>
            </a:pPr>
            <a:r>
              <a:rPr lang="en-US" sz="25500" b="1" spc="-765" kern="0" dirty="0">
                <a:solidFill>
                  <a:srgbClr val="FFFFFF">
                    <a:alpha val="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HR</a:t>
            </a:r>
            <a:endParaRPr lang="en-US" sz="255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alphaModFix amt="85000"/>
          </a:blip>
          <a:stretch>
            <a:fillRect/>
          </a:stretch>
        </p:blipFill>
        <p:spPr>
          <a:xfrm>
            <a:off x="609600" y="419100"/>
            <a:ext cx="1186383" cy="2476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5442257" y="497681"/>
            <a:ext cx="2312343" cy="1285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b="1" spc="188" kern="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 · HUMAN RESOURCES</a:t>
            </a:r>
            <a:endParaRPr lang="en-US" sz="750" dirty="0"/>
          </a:p>
        </p:txBody>
      </p:sp>
      <p:sp>
        <p:nvSpPr>
          <p:cNvPr id="5" name="Text 2"/>
          <p:cNvSpPr/>
          <p:nvPr/>
        </p:nvSpPr>
        <p:spPr>
          <a:xfrm>
            <a:off x="685800" y="3828455"/>
            <a:ext cx="12059405" cy="1381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247" kern="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ALTUS SUMMIT 2026 · CHICAGO</a:t>
            </a:r>
            <a:endParaRPr lang="en-US" sz="825" dirty="0"/>
          </a:p>
        </p:txBody>
      </p:sp>
      <p:sp>
        <p:nvSpPr>
          <p:cNvPr id="6" name="Text 3"/>
          <p:cNvSpPr/>
          <p:nvPr/>
        </p:nvSpPr>
        <p:spPr>
          <a:xfrm>
            <a:off x="685800" y="4157104"/>
            <a:ext cx="12059405" cy="172045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7200" b="1" spc="-18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WORKFORCE OF THE FUTURE</a:t>
            </a:r>
            <a:endParaRPr lang="en-US" sz="7200" dirty="0"/>
          </a:p>
        </p:txBody>
      </p:sp>
      <p:sp>
        <p:nvSpPr>
          <p:cNvPr id="7" name="Shape 4"/>
          <p:cNvSpPr/>
          <p:nvPr/>
        </p:nvSpPr>
        <p:spPr>
          <a:xfrm>
            <a:off x="685800" y="6030259"/>
            <a:ext cx="571500" cy="28575"/>
          </a:xfrm>
          <a:prstGeom prst="rect">
            <a:avLst/>
          </a:prstGeom>
          <a:solidFill>
            <a:srgbClr val="CAEAF7"/>
          </a:solidFill>
          <a:ln/>
        </p:spPr>
      </p:sp>
      <p:sp>
        <p:nvSpPr>
          <p:cNvPr id="8" name="Text 5"/>
          <p:cNvSpPr/>
          <p:nvPr/>
        </p:nvSpPr>
        <p:spPr>
          <a:xfrm>
            <a:off x="685800" y="6326524"/>
            <a:ext cx="1205940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FFFFFF">
                    <a:alpha val="4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Moderated by Channing Johnson — KB Building Services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2243428" y="4114815"/>
            <a:ext cx="5168272" cy="7581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05000"/>
              </a:lnSpc>
              <a:buNone/>
            </a:pPr>
            <a:r>
              <a:rPr lang="en-US" sz="5400" b="1" spc="-108" kern="0" dirty="0">
                <a:solidFill>
                  <a:srgbClr val="FFFFFF">
                    <a:alpha val="1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RECRUITING</a:t>
            </a:r>
            <a:endParaRPr lang="en-US" sz="5400" dirty="0"/>
          </a:p>
        </p:txBody>
      </p:sp>
      <p:sp>
        <p:nvSpPr>
          <p:cNvPr id="10" name="Text 7"/>
          <p:cNvSpPr/>
          <p:nvPr/>
        </p:nvSpPr>
        <p:spPr>
          <a:xfrm>
            <a:off x="12243428" y="4834846"/>
            <a:ext cx="5168272" cy="7581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05000"/>
              </a:lnSpc>
              <a:buNone/>
            </a:pPr>
            <a:r>
              <a:rPr lang="en-US" sz="5400" b="1" spc="-108" kern="0" dirty="0">
                <a:solidFill>
                  <a:srgbClr val="CAEAF7">
                    <a:alpha val="2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RETAINING</a:t>
            </a:r>
            <a:endParaRPr lang="en-US" sz="5400" dirty="0"/>
          </a:p>
        </p:txBody>
      </p:sp>
      <p:sp>
        <p:nvSpPr>
          <p:cNvPr id="11" name="Text 8"/>
          <p:cNvSpPr/>
          <p:nvPr/>
        </p:nvSpPr>
        <p:spPr>
          <a:xfrm>
            <a:off x="12243428" y="5554876"/>
            <a:ext cx="5168272" cy="7581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05000"/>
              </a:lnSpc>
              <a:buNone/>
            </a:pPr>
            <a:r>
              <a:rPr lang="en-US" sz="5400" b="1" spc="-108" kern="0" dirty="0">
                <a:solidFill>
                  <a:srgbClr val="FFFFFF">
                    <a:alpha val="1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LEADING</a:t>
            </a:r>
            <a:endParaRPr lang="en-US" sz="5400" dirty="0"/>
          </a:p>
        </p:txBody>
      </p:sp>
      <p:sp>
        <p:nvSpPr>
          <p:cNvPr id="12" name="Text 9"/>
          <p:cNvSpPr/>
          <p:nvPr/>
        </p:nvSpPr>
        <p:spPr>
          <a:xfrm>
            <a:off x="17113895" y="9139238"/>
            <a:ext cx="564505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i="1" spc="-132" kern="0" dirty="0">
                <a:solidFill>
                  <a:srgbClr val="CAEAF7">
                    <a:alpha val="3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3300" dirty="0"/>
          </a:p>
        </p:txBody>
      </p:sp>
      <p:sp>
        <p:nvSpPr>
          <p:cNvPr id="13" name="Text 10"/>
          <p:cNvSpPr/>
          <p:nvPr/>
        </p:nvSpPr>
        <p:spPr>
          <a:xfrm>
            <a:off x="609600" y="9786938"/>
            <a:ext cx="575965" cy="157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59" kern="0" dirty="0">
                <a:solidFill>
                  <a:srgbClr val="FFFFFF">
                    <a:alpha val="3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/ 06</a:t>
            </a:r>
            <a:endParaRPr lang="en-US" sz="975" dirty="0"/>
          </a:p>
        </p:txBody>
      </p:sp>
      <p:sp>
        <p:nvSpPr>
          <p:cNvPr id="14" name="Text 11"/>
          <p:cNvSpPr/>
          <p:nvPr/>
        </p:nvSpPr>
        <p:spPr>
          <a:xfrm>
            <a:off x="15794013" y="9801225"/>
            <a:ext cx="1960587" cy="1285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b="1" spc="165" kern="0" dirty="0">
                <a:solidFill>
                  <a:srgbClr val="FFFFFF">
                    <a:alpha val="2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ISSA · ALTUS COLLECTIVE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0F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85000"/>
          </a:blip>
          <a:stretch>
            <a:fillRect/>
          </a:stretch>
        </p:blipFill>
        <p:spPr>
          <a:xfrm>
            <a:off x="609600" y="419100"/>
            <a:ext cx="1186383" cy="2476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6784762" y="497681"/>
            <a:ext cx="969838" cy="1285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b="1" spc="188" kern="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PANEL</a:t>
            </a:r>
            <a:endParaRPr lang="en-US" sz="750" dirty="0"/>
          </a:p>
        </p:txBody>
      </p:sp>
      <p:sp>
        <p:nvSpPr>
          <p:cNvPr id="4" name="Text 1"/>
          <p:cNvSpPr/>
          <p:nvPr/>
        </p:nvSpPr>
        <p:spPr>
          <a:xfrm>
            <a:off x="432054" y="1200150"/>
            <a:ext cx="17423892" cy="1381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825" b="1" spc="247" kern="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WORKFORCE OF THE FUTURE</a:t>
            </a:r>
            <a:endParaRPr lang="en-US" sz="825" dirty="0"/>
          </a:p>
        </p:txBody>
      </p:sp>
      <p:sp>
        <p:nvSpPr>
          <p:cNvPr id="5" name="Text 2"/>
          <p:cNvSpPr/>
          <p:nvPr/>
        </p:nvSpPr>
        <p:spPr>
          <a:xfrm>
            <a:off x="432054" y="1414485"/>
            <a:ext cx="17423892" cy="5857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3900" b="1" spc="-78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SPEAKERS</a:t>
            </a:r>
            <a:pPr algn="ctr" indent="0" marL="0">
              <a:buNone/>
            </a:pPr>
            <a:r>
              <a:rPr lang="en-US" sz="3900" b="1" spc="-78" kern="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3900" dirty="0"/>
          </a:p>
        </p:txBody>
      </p:sp>
      <p:sp>
        <p:nvSpPr>
          <p:cNvPr id="6" name="Shape 3"/>
          <p:cNvSpPr/>
          <p:nvPr/>
        </p:nvSpPr>
        <p:spPr>
          <a:xfrm>
            <a:off x="4879181" y="2457716"/>
            <a:ext cx="1051471" cy="157163"/>
          </a:xfrm>
          <a:prstGeom prst="roundRect">
            <a:avLst>
              <a:gd name="adj" fmla="val 50000"/>
            </a:avLst>
          </a:prstGeom>
          <a:solidFill>
            <a:srgbClr val="CAEAF7">
              <a:alpha val="10000"/>
            </a:srgbClr>
          </a:solidFill>
          <a:ln/>
        </p:spPr>
      </p:sp>
      <p:sp>
        <p:nvSpPr>
          <p:cNvPr id="7" name="Text 4"/>
          <p:cNvSpPr/>
          <p:nvPr/>
        </p:nvSpPr>
        <p:spPr>
          <a:xfrm>
            <a:off x="4974431" y="2495816"/>
            <a:ext cx="860971" cy="1190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675" b="1" spc="169" kern="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MODERATOR</a:t>
            </a:r>
            <a:endParaRPr lang="en-US" sz="675" dirty="0"/>
          </a:p>
        </p:txBody>
      </p:sp>
      <p:sp>
        <p:nvSpPr>
          <p:cNvPr id="8" name="Shape 5"/>
          <p:cNvSpPr/>
          <p:nvPr/>
        </p:nvSpPr>
        <p:spPr>
          <a:xfrm>
            <a:off x="4433367" y="2748229"/>
            <a:ext cx="1943100" cy="1943100"/>
          </a:xfrm>
          <a:prstGeom prst="roundRect">
            <a:avLst>
              <a:gd name="adj" fmla="val 5882"/>
            </a:avLst>
          </a:prstGeom>
          <a:ln w="19050">
            <a:solidFill>
              <a:srgbClr val="CAEAF7">
                <a:alpha val="25000"/>
              </a:srgbClr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4433367" y="2748229"/>
            <a:ext cx="1943100" cy="19431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4157365" y="4900879"/>
            <a:ext cx="2495104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b="1" spc="33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CHANNING JOHNSON</a:t>
            </a:r>
            <a:endParaRPr lang="en-US" sz="1650" dirty="0"/>
          </a:p>
        </p:txBody>
      </p:sp>
      <p:sp>
        <p:nvSpPr>
          <p:cNvPr id="11" name="Text 7"/>
          <p:cNvSpPr/>
          <p:nvPr/>
        </p:nvSpPr>
        <p:spPr>
          <a:xfrm>
            <a:off x="4157365" y="5172341"/>
            <a:ext cx="249510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President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4157365" y="5315216"/>
            <a:ext cx="2495104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975" dirty="0">
                <a:solidFill>
                  <a:srgbClr val="FFFFFF">
                    <a:alpha val="3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KB Building Services</a:t>
            </a:r>
            <a:endParaRPr lang="en-US" sz="975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7229177" y="2677651"/>
            <a:ext cx="1905000" cy="19050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109668" y="4792201"/>
            <a:ext cx="2144092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b="1" spc="33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GERREN SPRAUVE</a:t>
            </a:r>
            <a:endParaRPr lang="en-US" sz="1650" dirty="0"/>
          </a:p>
        </p:txBody>
      </p:sp>
      <p:sp>
        <p:nvSpPr>
          <p:cNvPr id="15" name="Text 10"/>
          <p:cNvSpPr/>
          <p:nvPr/>
        </p:nvSpPr>
        <p:spPr>
          <a:xfrm>
            <a:off x="7109668" y="5063663"/>
            <a:ext cx="2144092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</a:t>
            </a:r>
            <a:endParaRPr lang="en-US" sz="1050" dirty="0"/>
          </a:p>
        </p:txBody>
      </p:sp>
      <p:sp>
        <p:nvSpPr>
          <p:cNvPr id="16" name="Text 11"/>
          <p:cNvSpPr/>
          <p:nvPr/>
        </p:nvSpPr>
        <p:spPr>
          <a:xfrm>
            <a:off x="7109668" y="5206538"/>
            <a:ext cx="2144092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975" dirty="0">
                <a:solidFill>
                  <a:srgbClr val="FFFFFF">
                    <a:alpha val="3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Alignment Group, LLC</a:t>
            </a:r>
            <a:endParaRPr lang="en-US" sz="975" dirty="0"/>
          </a:p>
        </p:txBody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rcRect l="0" r="0" t="0" b="0"/>
          <a:stretch/>
        </p:blipFill>
        <p:spPr>
          <a:xfrm>
            <a:off x="9749061" y="2679798"/>
            <a:ext cx="1905000" cy="19050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9710961" y="4794348"/>
            <a:ext cx="1981200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b="1" spc="33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JOE BUSHEY</a:t>
            </a:r>
            <a:endParaRPr lang="en-US" sz="1650" dirty="0"/>
          </a:p>
        </p:txBody>
      </p:sp>
      <p:sp>
        <p:nvSpPr>
          <p:cNvPr id="19" name="Text 13"/>
          <p:cNvSpPr/>
          <p:nvPr/>
        </p:nvSpPr>
        <p:spPr>
          <a:xfrm>
            <a:off x="9710961" y="5065811"/>
            <a:ext cx="198120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M.S.</a:t>
            </a:r>
            <a:endParaRPr lang="en-US" sz="1050" dirty="0"/>
          </a:p>
        </p:txBody>
      </p:sp>
      <p:sp>
        <p:nvSpPr>
          <p:cNvPr id="20" name="Text 14"/>
          <p:cNvSpPr/>
          <p:nvPr/>
        </p:nvSpPr>
        <p:spPr>
          <a:xfrm>
            <a:off x="9710961" y="5208686"/>
            <a:ext cx="1981200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975" dirty="0">
                <a:solidFill>
                  <a:srgbClr val="FFFFFF">
                    <a:alpha val="3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City Wide Facility Solutions</a:t>
            </a:r>
            <a:endParaRPr lang="en-US" sz="975" dirty="0"/>
          </a:p>
        </p:txBody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12187461" y="2684412"/>
            <a:ext cx="1905000" cy="190500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12149361" y="4798962"/>
            <a:ext cx="1981200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b="1" spc="33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OTIS SCOTT</a:t>
            </a:r>
            <a:endParaRPr lang="en-US" sz="1650" dirty="0"/>
          </a:p>
        </p:txBody>
      </p:sp>
      <p:sp>
        <p:nvSpPr>
          <p:cNvPr id="23" name="Text 16"/>
          <p:cNvSpPr/>
          <p:nvPr/>
        </p:nvSpPr>
        <p:spPr>
          <a:xfrm>
            <a:off x="12149361" y="5070424"/>
            <a:ext cx="1981200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975" dirty="0">
                <a:solidFill>
                  <a:srgbClr val="FFFFFF">
                    <a:alpha val="3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Prestige Maintenance USA</a:t>
            </a:r>
            <a:endParaRPr lang="en-US" sz="975" dirty="0"/>
          </a:p>
        </p:txBody>
      </p:sp>
      <p:sp>
        <p:nvSpPr>
          <p:cNvPr id="24" name="Text 17"/>
          <p:cNvSpPr/>
          <p:nvPr/>
        </p:nvSpPr>
        <p:spPr>
          <a:xfrm>
            <a:off x="609600" y="9786938"/>
            <a:ext cx="602233" cy="157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59" kern="0" dirty="0">
                <a:solidFill>
                  <a:srgbClr val="FFFFFF">
                    <a:alpha val="3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06</a:t>
            </a:r>
            <a:endParaRPr lang="en-US" sz="975" dirty="0"/>
          </a:p>
        </p:txBody>
      </p:sp>
      <p:sp>
        <p:nvSpPr>
          <p:cNvPr id="25" name="Text 18"/>
          <p:cNvSpPr/>
          <p:nvPr/>
        </p:nvSpPr>
        <p:spPr>
          <a:xfrm>
            <a:off x="15794013" y="9801225"/>
            <a:ext cx="1960587" cy="1285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b="1" spc="165" kern="0" dirty="0">
                <a:solidFill>
                  <a:srgbClr val="FFFFFF">
                    <a:alpha val="2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ISSA · ALTUS COLLECTIVE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F0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415338" y="3929063"/>
            <a:ext cx="1533525" cy="2466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5000"/>
              </a:lnSpc>
              <a:buNone/>
            </a:pPr>
            <a:r>
              <a:rPr lang="en-US" sz="22500" b="1" spc="-675" kern="0" dirty="0">
                <a:solidFill>
                  <a:srgbClr val="1A1A1A">
                    <a:alpha val="4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</a:t>
            </a:r>
            <a:endParaRPr lang="en-US" sz="225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alphaModFix amt="65000"/>
          </a:blip>
          <a:stretch>
            <a:fillRect/>
          </a:stretch>
        </p:blipFill>
        <p:spPr>
          <a:xfrm>
            <a:off x="609600" y="419100"/>
            <a:ext cx="1186383" cy="2476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6820331" y="497681"/>
            <a:ext cx="934269" cy="1285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b="1" spc="188" kern="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</a:t>
            </a:r>
            <a:endParaRPr lang="en-US" sz="750" dirty="0"/>
          </a:p>
        </p:txBody>
      </p:sp>
      <p:sp>
        <p:nvSpPr>
          <p:cNvPr id="5" name="Text 2"/>
          <p:cNvSpPr/>
          <p:nvPr/>
        </p:nvSpPr>
        <p:spPr>
          <a:xfrm>
            <a:off x="706755" y="3935276"/>
            <a:ext cx="16874490" cy="1381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825" b="1" spc="247" kern="0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TABLE QUESTION</a:t>
            </a:r>
            <a:endParaRPr lang="en-US" sz="825" dirty="0"/>
          </a:p>
        </p:txBody>
      </p:sp>
      <p:sp>
        <p:nvSpPr>
          <p:cNvPr id="6" name="Text 3"/>
          <p:cNvSpPr/>
          <p:nvPr/>
        </p:nvSpPr>
        <p:spPr>
          <a:xfrm>
            <a:off x="706755" y="4340112"/>
            <a:ext cx="16874490" cy="20497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4800" b="1" spc="-9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YOUR BIGGEST WORKFORCE CHALLENGE </a:t>
            </a:r>
            <a:pPr algn="ctr" indent="0" marL="0">
              <a:lnSpc>
                <a:spcPct val="110000"/>
              </a:lnSpc>
              <a:buNone/>
            </a:pPr>
            <a:r>
              <a:rPr lang="en-US" sz="4800" b="1" spc="-96" kern="0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TODAY?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17113895" y="9139238"/>
            <a:ext cx="564505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i="1" spc="-132" kern="0" dirty="0">
                <a:solidFill>
                  <a:srgbClr val="1A6B8A">
                    <a:alpha val="2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3300" dirty="0"/>
          </a:p>
        </p:txBody>
      </p:sp>
      <p:sp>
        <p:nvSpPr>
          <p:cNvPr id="8" name="Text 5"/>
          <p:cNvSpPr/>
          <p:nvPr/>
        </p:nvSpPr>
        <p:spPr>
          <a:xfrm>
            <a:off x="609600" y="9786938"/>
            <a:ext cx="602828" cy="157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59" kern="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06</a:t>
            </a:r>
            <a:endParaRPr lang="en-US" sz="975" dirty="0"/>
          </a:p>
        </p:txBody>
      </p:sp>
      <p:sp>
        <p:nvSpPr>
          <p:cNvPr id="9" name="Text 6"/>
          <p:cNvSpPr/>
          <p:nvPr/>
        </p:nvSpPr>
        <p:spPr>
          <a:xfrm>
            <a:off x="15794013" y="9801225"/>
            <a:ext cx="1960587" cy="1285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b="1" spc="165" kern="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ISSA · ALTUS COLLECTIVE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0F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85000"/>
          </a:blip>
          <a:stretch>
            <a:fillRect/>
          </a:stretch>
        </p:blipFill>
        <p:spPr>
          <a:xfrm>
            <a:off x="609600" y="419100"/>
            <a:ext cx="1186383" cy="2476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6742643" y="497681"/>
            <a:ext cx="1011957" cy="1285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b="1" spc="188" kern="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RESULTS</a:t>
            </a:r>
            <a:endParaRPr lang="en-US" sz="750" dirty="0"/>
          </a:p>
        </p:txBody>
      </p:sp>
      <p:sp>
        <p:nvSpPr>
          <p:cNvPr id="4" name="Text 1"/>
          <p:cNvSpPr/>
          <p:nvPr/>
        </p:nvSpPr>
        <p:spPr>
          <a:xfrm>
            <a:off x="685800" y="1123950"/>
            <a:ext cx="17423892" cy="1381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247" kern="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KB BUILDING SERVICES</a:t>
            </a:r>
            <a:endParaRPr lang="en-US" sz="825" dirty="0"/>
          </a:p>
        </p:txBody>
      </p:sp>
      <p:sp>
        <p:nvSpPr>
          <p:cNvPr id="5" name="Text 2"/>
          <p:cNvSpPr/>
          <p:nvPr/>
        </p:nvSpPr>
        <p:spPr>
          <a:xfrm>
            <a:off x="685800" y="1338285"/>
            <a:ext cx="17423892" cy="542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600" b="1" spc="-72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THE PLAYBOOK DELIVERS</a:t>
            </a:r>
            <a:pPr algn="l" indent="0" marL="0">
              <a:buNone/>
            </a:pPr>
            <a:r>
              <a:rPr lang="en-US" sz="3600" b="1" spc="-72" kern="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3600" dirty="0"/>
          </a:p>
        </p:txBody>
      </p:sp>
      <p:sp>
        <p:nvSpPr>
          <p:cNvPr id="6" name="Shape 3"/>
          <p:cNvSpPr/>
          <p:nvPr/>
        </p:nvSpPr>
        <p:spPr>
          <a:xfrm>
            <a:off x="685800" y="2300554"/>
            <a:ext cx="5486400" cy="1752600"/>
          </a:xfrm>
          <a:prstGeom prst="roundRect">
            <a:avLst>
              <a:gd name="adj" fmla="val 6522"/>
            </a:avLst>
          </a:prstGeom>
          <a:solidFill>
            <a:srgbClr val="FFFFFF">
              <a:alpha val="4000"/>
            </a:srgbClr>
          </a:solidFill>
          <a:ln w="9525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88016" y="2614879"/>
            <a:ext cx="5081969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000" b="1" spc="-180" kern="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92%</a:t>
            </a:r>
            <a:endParaRPr lang="en-US" sz="6000" dirty="0"/>
          </a:p>
        </p:txBody>
      </p:sp>
      <p:sp>
        <p:nvSpPr>
          <p:cNvPr id="8" name="Text 5"/>
          <p:cNvSpPr/>
          <p:nvPr/>
        </p:nvSpPr>
        <p:spPr>
          <a:xfrm>
            <a:off x="888016" y="3491179"/>
            <a:ext cx="508196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050" b="1" spc="105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OVERALL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888016" y="3615004"/>
            <a:ext cx="508196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050" b="1" spc="105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EMPLOYEE RETENTION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6400800" y="2301414"/>
            <a:ext cx="5486400" cy="1752600"/>
          </a:xfrm>
          <a:prstGeom prst="roundRect">
            <a:avLst>
              <a:gd name="adj" fmla="val 6522"/>
            </a:avLst>
          </a:prstGeom>
          <a:solidFill>
            <a:srgbClr val="FFFFFF">
              <a:alpha val="4000"/>
            </a:srgbClr>
          </a:solidFill>
          <a:ln w="9525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603016" y="2615739"/>
            <a:ext cx="5081969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000" b="1" spc="-18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61%</a:t>
            </a:r>
            <a:endParaRPr lang="en-US" sz="6000" dirty="0"/>
          </a:p>
        </p:txBody>
      </p:sp>
      <p:sp>
        <p:nvSpPr>
          <p:cNvPr id="12" name="Text 9"/>
          <p:cNvSpPr/>
          <p:nvPr/>
        </p:nvSpPr>
        <p:spPr>
          <a:xfrm>
            <a:off x="6603016" y="3492039"/>
            <a:ext cx="508196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050" b="1" spc="105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FRONT LINE EMPLOYEES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6603016" y="3615864"/>
            <a:ext cx="508196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050" b="1" spc="105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3+ YEARS OF SERVICE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12115800" y="2303563"/>
            <a:ext cx="5486400" cy="1752600"/>
          </a:xfrm>
          <a:prstGeom prst="roundRect">
            <a:avLst>
              <a:gd name="adj" fmla="val 6522"/>
            </a:avLst>
          </a:prstGeom>
          <a:solidFill>
            <a:srgbClr val="FFFFFF">
              <a:alpha val="4000"/>
            </a:srgbClr>
          </a:solidFill>
          <a:ln w="9525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12318016" y="2617888"/>
            <a:ext cx="5081969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000" b="1" spc="-180" kern="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2.5</a:t>
            </a:r>
            <a:endParaRPr lang="en-US" sz="6000" dirty="0"/>
          </a:p>
        </p:txBody>
      </p:sp>
      <p:sp>
        <p:nvSpPr>
          <p:cNvPr id="16" name="Text 13"/>
          <p:cNvSpPr/>
          <p:nvPr/>
        </p:nvSpPr>
        <p:spPr>
          <a:xfrm>
            <a:off x="12318016" y="3494188"/>
            <a:ext cx="508196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050" b="1" spc="105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# OF DAYS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12318016" y="3618013"/>
            <a:ext cx="508196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050" b="1" spc="105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APP TO START DATE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685800" y="4289380"/>
            <a:ext cx="5334298" cy="1304925"/>
          </a:xfrm>
          <a:prstGeom prst="roundRect">
            <a:avLst>
              <a:gd name="adj" fmla="val 8759"/>
            </a:avLst>
          </a:prstGeom>
          <a:solidFill>
            <a:srgbClr val="FFFFFF">
              <a:alpha val="4000"/>
            </a:srgbClr>
          </a:solidFill>
          <a:ln w="9525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890297" y="4565605"/>
            <a:ext cx="4925303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b="1" spc="-126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</a:t>
            </a:r>
            <a:endParaRPr lang="en-US" sz="4200" dirty="0"/>
          </a:p>
        </p:txBody>
      </p:sp>
      <p:sp>
        <p:nvSpPr>
          <p:cNvPr id="20" name="Text 17"/>
          <p:cNvSpPr/>
          <p:nvPr/>
        </p:nvSpPr>
        <p:spPr>
          <a:xfrm>
            <a:off x="890297" y="5194255"/>
            <a:ext cx="492530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050" b="1" spc="105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REDUCED HR ADMIN TEAM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6248698" y="4298600"/>
            <a:ext cx="5334298" cy="1304925"/>
          </a:xfrm>
          <a:prstGeom prst="roundRect">
            <a:avLst>
              <a:gd name="adj" fmla="val 8759"/>
            </a:avLst>
          </a:prstGeom>
          <a:solidFill>
            <a:srgbClr val="FFFFFF">
              <a:alpha val="4000"/>
            </a:srgbClr>
          </a:solidFill>
          <a:ln w="9525">
            <a:solidFill>
              <a:srgbClr val="FFFFFF">
                <a:alpha val="7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6453195" y="4574825"/>
            <a:ext cx="4925303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b="1" spc="-126" kern="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66.8%</a:t>
            </a:r>
            <a:endParaRPr lang="en-US" sz="4200" dirty="0"/>
          </a:p>
        </p:txBody>
      </p:sp>
      <p:sp>
        <p:nvSpPr>
          <p:cNvPr id="23" name="Text 20"/>
          <p:cNvSpPr/>
          <p:nvPr/>
        </p:nvSpPr>
        <p:spPr>
          <a:xfrm>
            <a:off x="6453195" y="5203475"/>
            <a:ext cx="4925303" cy="16192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050" b="1" spc="105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REDUCED TURNOVER TO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609600" y="9786938"/>
            <a:ext cx="611907" cy="157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59" kern="0" dirty="0">
                <a:solidFill>
                  <a:srgbClr val="FFFFFF">
                    <a:alpha val="3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06</a:t>
            </a:r>
            <a:endParaRPr lang="en-US" sz="975" dirty="0"/>
          </a:p>
        </p:txBody>
      </p:sp>
      <p:sp>
        <p:nvSpPr>
          <p:cNvPr id="25" name="Text 22"/>
          <p:cNvSpPr/>
          <p:nvPr/>
        </p:nvSpPr>
        <p:spPr>
          <a:xfrm>
            <a:off x="15794013" y="9801225"/>
            <a:ext cx="1960587" cy="1285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b="1" spc="165" kern="0" dirty="0">
                <a:solidFill>
                  <a:srgbClr val="FFFFFF">
                    <a:alpha val="2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ISSA · ALTUS COLLECTIVE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F0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8110" y="228600"/>
            <a:ext cx="1805178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b="1" spc="247" kern="0" dirty="0">
                <a:solidFill>
                  <a:srgbClr val="1A1A1A">
                    <a:alpha val="5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WORKFORCE OF THE FUTURE PLAYBOOK — ALTUS SUMMIT 2026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291923" y="657225"/>
            <a:ext cx="350044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275" b="1" spc="255" kern="0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</a:t>
            </a:r>
            <a:endParaRPr lang="en-US" sz="1275" dirty="0"/>
          </a:p>
        </p:txBody>
      </p:sp>
      <p:sp>
        <p:nvSpPr>
          <p:cNvPr id="4" name="Text 2"/>
          <p:cNvSpPr/>
          <p:nvPr/>
        </p:nvSpPr>
        <p:spPr>
          <a:xfrm>
            <a:off x="291923" y="847725"/>
            <a:ext cx="3500445" cy="3571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100" b="1" i="1" spc="-21" kern="0" dirty="0">
                <a:solidFill>
                  <a:srgbClr val="1A1A1A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HERE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3842812" y="657225"/>
            <a:ext cx="350052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275" b="1" spc="255" kern="0" dirty="0">
                <a:solidFill>
                  <a:srgbClr val="A83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RECRUIT</a:t>
            </a:r>
            <a:endParaRPr lang="en-US" sz="1275" dirty="0"/>
          </a:p>
        </p:txBody>
      </p:sp>
      <p:sp>
        <p:nvSpPr>
          <p:cNvPr id="6" name="Text 4"/>
          <p:cNvSpPr/>
          <p:nvPr/>
        </p:nvSpPr>
        <p:spPr>
          <a:xfrm>
            <a:off x="3842812" y="847725"/>
            <a:ext cx="3500522" cy="3571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100" b="1" i="1" spc="-21" kern="0" dirty="0">
                <a:solidFill>
                  <a:srgbClr val="1A1A1A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 &amp; ATTRACT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7393778" y="657225"/>
            <a:ext cx="350044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275" b="1" spc="255" kern="0" dirty="0">
                <a:solidFill>
                  <a:srgbClr val="3A7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RETAIN</a:t>
            </a:r>
            <a:endParaRPr lang="en-US" sz="1275" dirty="0"/>
          </a:p>
        </p:txBody>
      </p:sp>
      <p:sp>
        <p:nvSpPr>
          <p:cNvPr id="8" name="Text 6"/>
          <p:cNvSpPr/>
          <p:nvPr/>
        </p:nvSpPr>
        <p:spPr>
          <a:xfrm>
            <a:off x="7393778" y="847725"/>
            <a:ext cx="3500445" cy="3571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100" b="1" i="1" spc="-21" kern="0" dirty="0">
                <a:solidFill>
                  <a:srgbClr val="1A1A1A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&amp; CONNECT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10944667" y="657225"/>
            <a:ext cx="350052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275" b="1" spc="255" kern="0" dirty="0">
                <a:solidFill>
                  <a:srgbClr val="A85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</a:t>
            </a:r>
            <a:endParaRPr lang="en-US" sz="1275" dirty="0"/>
          </a:p>
        </p:txBody>
      </p:sp>
      <p:sp>
        <p:nvSpPr>
          <p:cNvPr id="10" name="Text 8"/>
          <p:cNvSpPr/>
          <p:nvPr/>
        </p:nvSpPr>
        <p:spPr>
          <a:xfrm>
            <a:off x="10944667" y="847725"/>
            <a:ext cx="3500522" cy="3571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100" b="1" i="1" spc="-21" kern="0" dirty="0">
                <a:solidFill>
                  <a:srgbClr val="1A1A1A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 &amp; INSPIRE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14495632" y="657225"/>
            <a:ext cx="350044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275" b="1" spc="255" kern="0" dirty="0">
                <a:solidFill>
                  <a:srgbClr val="6A4A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METRICS</a:t>
            </a:r>
            <a:endParaRPr lang="en-US" sz="1275" dirty="0"/>
          </a:p>
        </p:txBody>
      </p:sp>
      <p:sp>
        <p:nvSpPr>
          <p:cNvPr id="12" name="Text 10"/>
          <p:cNvSpPr/>
          <p:nvPr/>
        </p:nvSpPr>
        <p:spPr>
          <a:xfrm>
            <a:off x="14495632" y="847725"/>
            <a:ext cx="3500445" cy="3571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100" b="1" i="1" spc="-21" kern="0" dirty="0">
                <a:solidFill>
                  <a:srgbClr val="1A1A1A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&amp; PROVE ROI</a:t>
            </a:r>
            <a:endParaRPr lang="en-US" sz="2100" dirty="0"/>
          </a:p>
        </p:txBody>
      </p:sp>
      <p:sp>
        <p:nvSpPr>
          <p:cNvPr id="13" name="Shape 11"/>
          <p:cNvSpPr/>
          <p:nvPr/>
        </p:nvSpPr>
        <p:spPr>
          <a:xfrm>
            <a:off x="266700" y="1338263"/>
            <a:ext cx="17754600" cy="9525"/>
          </a:xfrm>
          <a:prstGeom prst="rect">
            <a:avLst/>
          </a:prstGeom>
          <a:solidFill>
            <a:srgbClr val="1A1A1A">
              <a:alpha val="10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3810000" y="1481138"/>
            <a:ext cx="9525" cy="8286750"/>
          </a:xfrm>
          <a:prstGeom prst="rect">
            <a:avLst/>
          </a:prstGeom>
          <a:solidFill>
            <a:srgbClr val="000000">
              <a:alpha val="8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409766" y="1652588"/>
            <a:ext cx="3257169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MISSION · VISION · CORE VALUES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323850" y="2071688"/>
            <a:ext cx="3371850" cy="1524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 your why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Cast a clear vision of where you are going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 company core values that are non-negotiable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09766" y="3729038"/>
            <a:ext cx="325716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CULTURE DNA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323850" y="3986213"/>
            <a:ext cx="3371850" cy="1257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Wanted vs. not wanted traits list for each job role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culture class before day 1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Hire &amp; fire based on culture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7362825" y="1481138"/>
            <a:ext cx="9525" cy="8286750"/>
          </a:xfrm>
          <a:prstGeom prst="rect">
            <a:avLst/>
          </a:prstGeom>
          <a:solidFill>
            <a:srgbClr val="000000">
              <a:alpha val="8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3962591" y="1652588"/>
            <a:ext cx="325716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A83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CULTURE &amp; ATTITUDE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3876675" y="1909762"/>
            <a:ext cx="3371850" cy="1257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Hire character first; skills can be taught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same day interviews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Utilize social media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3962591" y="3300413"/>
            <a:ext cx="325716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A83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REFERRALS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3876675" y="3557588"/>
            <a:ext cx="3371850" cy="1447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Offer referral bonuses to existing employees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Spread out referral bonuses — at hire, 90 day / 180 day / 1 year / 2 year anniversaries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3962591" y="5138738"/>
            <a:ext cx="325716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A83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&amp; TECH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3876675" y="5395913"/>
            <a:ext cx="3371850" cy="1790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interview guides for consistency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Utilize technology for HR admin duties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Ensure complete role clarity between departments</a:t>
            </a:r>
            <a:endParaRPr lang="en-US" sz="1500" dirty="0"/>
          </a:p>
        </p:txBody>
      </p:sp>
      <p:sp>
        <p:nvSpPr>
          <p:cNvPr id="26" name="Shape 24"/>
          <p:cNvSpPr/>
          <p:nvPr/>
        </p:nvSpPr>
        <p:spPr>
          <a:xfrm>
            <a:off x="10915650" y="1481138"/>
            <a:ext cx="9525" cy="8286750"/>
          </a:xfrm>
          <a:prstGeom prst="rect">
            <a:avLst/>
          </a:prstGeom>
          <a:solidFill>
            <a:srgbClr val="000000">
              <a:alpha val="8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7515416" y="1652588"/>
            <a:ext cx="325716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3A7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PEOPLE FEEL SEEN</a:t>
            </a:r>
            <a:endParaRPr lang="en-US" sz="1350" dirty="0"/>
          </a:p>
        </p:txBody>
      </p:sp>
      <p:sp>
        <p:nvSpPr>
          <p:cNvPr id="28" name="Text 26"/>
          <p:cNvSpPr/>
          <p:nvPr/>
        </p:nvSpPr>
        <p:spPr>
          <a:xfrm>
            <a:off x="7429500" y="1909762"/>
            <a:ext cx="3371850" cy="1790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Consistent personal check-in's for all front line employees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new hire pulse surveys — at 7 / 30 / 90 / 180 days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Intentional employee extra touches with drip messaging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7515416" y="3833812"/>
            <a:ext cx="325716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3A7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RECOGNITION</a:t>
            </a:r>
            <a:endParaRPr lang="en-US" sz="1350" dirty="0"/>
          </a:p>
        </p:txBody>
      </p:sp>
      <p:sp>
        <p:nvSpPr>
          <p:cNvPr id="30" name="Text 28"/>
          <p:cNvSpPr/>
          <p:nvPr/>
        </p:nvSpPr>
        <p:spPr>
          <a:xfrm>
            <a:off x="7429500" y="4090987"/>
            <a:ext cx="3371850" cy="1524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awards &amp; annual celebration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Handwritten thank you cards mailed home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Appreciation programs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7515416" y="5748338"/>
            <a:ext cx="325716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3A7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THEM INVESTED</a:t>
            </a:r>
            <a:endParaRPr lang="en-US" sz="1350" dirty="0"/>
          </a:p>
        </p:txBody>
      </p:sp>
      <p:sp>
        <p:nvSpPr>
          <p:cNvPr id="32" name="Text 30"/>
          <p:cNvSpPr/>
          <p:nvPr/>
        </p:nvSpPr>
        <p:spPr>
          <a:xfrm>
            <a:off x="7429500" y="6005513"/>
            <a:ext cx="3371850" cy="1257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 a shared purpose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annual compensation market analysis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on trust; autonomy = respect</a:t>
            </a:r>
            <a:endParaRPr lang="en-US" sz="1500" dirty="0"/>
          </a:p>
        </p:txBody>
      </p:sp>
      <p:sp>
        <p:nvSpPr>
          <p:cNvPr id="33" name="Shape 31"/>
          <p:cNvSpPr/>
          <p:nvPr/>
        </p:nvSpPr>
        <p:spPr>
          <a:xfrm>
            <a:off x="14468475" y="1481138"/>
            <a:ext cx="9525" cy="8286750"/>
          </a:xfrm>
          <a:prstGeom prst="rect">
            <a:avLst/>
          </a:prstGeom>
          <a:solidFill>
            <a:srgbClr val="000000">
              <a:alpha val="8000"/>
            </a:srgbClr>
          </a:solidFill>
          <a:ln/>
        </p:spPr>
      </p:sp>
      <p:sp>
        <p:nvSpPr>
          <p:cNvPr id="34" name="Text 32"/>
          <p:cNvSpPr/>
          <p:nvPr/>
        </p:nvSpPr>
        <p:spPr>
          <a:xfrm>
            <a:off x="11068241" y="1652588"/>
            <a:ext cx="325716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A85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MINDSET</a:t>
            </a:r>
            <a:endParaRPr lang="en-US" sz="1350" dirty="0"/>
          </a:p>
        </p:txBody>
      </p:sp>
      <p:sp>
        <p:nvSpPr>
          <p:cNvPr id="35" name="Text 33"/>
          <p:cNvSpPr/>
          <p:nvPr/>
        </p:nvSpPr>
        <p:spPr>
          <a:xfrm>
            <a:off x="10982325" y="1909762"/>
            <a:ext cx="337185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Help people think; decision making matrix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Promote PLA — positive life attitude</a:t>
            </a:r>
            <a:endParaRPr lang="en-US" sz="1500" dirty="0"/>
          </a:p>
        </p:txBody>
      </p:sp>
      <p:sp>
        <p:nvSpPr>
          <p:cNvPr id="36" name="Text 34"/>
          <p:cNvSpPr/>
          <p:nvPr/>
        </p:nvSpPr>
        <p:spPr>
          <a:xfrm>
            <a:off x="11068241" y="3224213"/>
            <a:ext cx="325716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A85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</a:t>
            </a:r>
            <a:endParaRPr lang="en-US" sz="1350" dirty="0"/>
          </a:p>
        </p:txBody>
      </p:sp>
      <p:sp>
        <p:nvSpPr>
          <p:cNvPr id="37" name="Text 35"/>
          <p:cNvSpPr/>
          <p:nvPr/>
        </p:nvSpPr>
        <p:spPr>
          <a:xfrm>
            <a:off x="10982325" y="3481388"/>
            <a:ext cx="3371850" cy="2400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leadership training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Manager specific onboarding — why &amp; what; not just the how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path to leadership program with milestone badges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 added skill classes — ESL, how to be a better leader, personal finance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11068241" y="6015038"/>
            <a:ext cx="325716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A85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</a:t>
            </a:r>
            <a:endParaRPr lang="en-US" sz="1350" dirty="0"/>
          </a:p>
        </p:txBody>
      </p:sp>
      <p:sp>
        <p:nvSpPr>
          <p:cNvPr id="39" name="Text 37"/>
          <p:cNvSpPr/>
          <p:nvPr/>
        </p:nvSpPr>
        <p:spPr>
          <a:xfrm>
            <a:off x="10982325" y="6272213"/>
            <a:ext cx="337185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/ bi-weekly 1:1's for all leadership roles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Deliberately promote from within — share those stories</a:t>
            </a:r>
            <a:endParaRPr lang="en-US" sz="1500" dirty="0"/>
          </a:p>
        </p:txBody>
      </p:sp>
      <p:sp>
        <p:nvSpPr>
          <p:cNvPr id="40" name="Text 38"/>
          <p:cNvSpPr/>
          <p:nvPr/>
        </p:nvSpPr>
        <p:spPr>
          <a:xfrm>
            <a:off x="14621066" y="1652588"/>
            <a:ext cx="325716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6A4A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RECRUITING</a:t>
            </a:r>
            <a:endParaRPr lang="en-US" sz="1350" dirty="0"/>
          </a:p>
        </p:txBody>
      </p:sp>
      <p:sp>
        <p:nvSpPr>
          <p:cNvPr id="41" name="Text 39"/>
          <p:cNvSpPr/>
          <p:nvPr/>
        </p:nvSpPr>
        <p:spPr>
          <a:xfrm>
            <a:off x="14535150" y="1909762"/>
            <a:ext cx="3371850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Application to start date (# of days)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 day new hire retention</a:t>
            </a:r>
            <a:endParaRPr lang="en-US" sz="1500" dirty="0"/>
          </a:p>
        </p:txBody>
      </p:sp>
      <p:sp>
        <p:nvSpPr>
          <p:cNvPr id="42" name="Text 40"/>
          <p:cNvSpPr/>
          <p:nvPr/>
        </p:nvSpPr>
        <p:spPr>
          <a:xfrm>
            <a:off x="14621066" y="2690813"/>
            <a:ext cx="325716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6A4A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RETENTION</a:t>
            </a:r>
            <a:endParaRPr lang="en-US" sz="1350" dirty="0"/>
          </a:p>
        </p:txBody>
      </p:sp>
      <p:sp>
        <p:nvSpPr>
          <p:cNvPr id="43" name="Text 41"/>
          <p:cNvSpPr/>
          <p:nvPr/>
        </p:nvSpPr>
        <p:spPr>
          <a:xfrm>
            <a:off x="14535150" y="2947988"/>
            <a:ext cx="3371850" cy="1866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Overall annual retention rate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Retention rate for appreciated employees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Employee tenure (% at X number of years)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Annual turnover rate</a:t>
            </a:r>
            <a:endParaRPr lang="en-US" sz="1500" dirty="0"/>
          </a:p>
        </p:txBody>
      </p:sp>
      <p:sp>
        <p:nvSpPr>
          <p:cNvPr id="44" name="Text 42"/>
          <p:cNvSpPr/>
          <p:nvPr/>
        </p:nvSpPr>
        <p:spPr>
          <a:xfrm>
            <a:off x="14621066" y="4948238"/>
            <a:ext cx="325716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6A4A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</a:t>
            </a:r>
            <a:endParaRPr lang="en-US" sz="1350" dirty="0"/>
          </a:p>
        </p:txBody>
      </p:sp>
      <p:sp>
        <p:nvSpPr>
          <p:cNvPr id="45" name="Text 43"/>
          <p:cNvSpPr/>
          <p:nvPr/>
        </p:nvSpPr>
        <p:spPr>
          <a:xfrm>
            <a:off x="14535150" y="5205413"/>
            <a:ext cx="337185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promotion rate (% of employees)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1A1A1A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Non-billable overtime (% of total payroll)</a:t>
            </a:r>
            <a:endParaRPr lang="en-US" sz="1500" dirty="0"/>
          </a:p>
        </p:txBody>
      </p:sp>
      <p:sp>
        <p:nvSpPr>
          <p:cNvPr id="46" name="Text 44"/>
          <p:cNvSpPr/>
          <p:nvPr/>
        </p:nvSpPr>
        <p:spPr>
          <a:xfrm>
            <a:off x="609600" y="9786938"/>
            <a:ext cx="604614" cy="157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59" kern="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/ 06</a:t>
            </a:r>
            <a:endParaRPr lang="en-US" sz="975" dirty="0"/>
          </a:p>
        </p:txBody>
      </p:sp>
      <p:sp>
        <p:nvSpPr>
          <p:cNvPr id="47" name="Text 45"/>
          <p:cNvSpPr/>
          <p:nvPr/>
        </p:nvSpPr>
        <p:spPr>
          <a:xfrm>
            <a:off x="15794013" y="9801225"/>
            <a:ext cx="1960587" cy="1285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b="1" spc="165" kern="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ISSA · ALTUS COLLECTIVE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0F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05725" y="4333875"/>
            <a:ext cx="2352749" cy="1657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5000"/>
              </a:lnSpc>
              <a:buNone/>
            </a:pPr>
            <a:r>
              <a:rPr lang="en-US" sz="15000" b="1" spc="-450" kern="0" dirty="0">
                <a:solidFill>
                  <a:srgbClr val="FFFFFF">
                    <a:alpha val="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150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alphaModFix amt="85000"/>
          </a:blip>
          <a:stretch>
            <a:fillRect/>
          </a:stretch>
        </p:blipFill>
        <p:spPr>
          <a:xfrm>
            <a:off x="609600" y="419100"/>
            <a:ext cx="1186383" cy="2476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32054" y="4307681"/>
            <a:ext cx="17423892" cy="1381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825" b="1" spc="247" kern="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ALTUS SUMMIT 2026</a:t>
            </a:r>
            <a:endParaRPr lang="en-US" sz="825" dirty="0"/>
          </a:p>
        </p:txBody>
      </p:sp>
      <p:sp>
        <p:nvSpPr>
          <p:cNvPr id="5" name="Text 2"/>
          <p:cNvSpPr/>
          <p:nvPr/>
        </p:nvSpPr>
        <p:spPr>
          <a:xfrm>
            <a:off x="432054" y="4674431"/>
            <a:ext cx="17423892" cy="1047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7200" b="1" spc="-144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pPr algn="ctr" indent="0" marL="0">
              <a:buNone/>
            </a:pPr>
            <a:r>
              <a:rPr lang="en-US" sz="7200" b="1" spc="-144" kern="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7200" dirty="0"/>
          </a:p>
        </p:txBody>
      </p:sp>
      <p:sp>
        <p:nvSpPr>
          <p:cNvPr id="6" name="Shape 3"/>
          <p:cNvSpPr/>
          <p:nvPr/>
        </p:nvSpPr>
        <p:spPr>
          <a:xfrm>
            <a:off x="8858250" y="5951084"/>
            <a:ext cx="571500" cy="28575"/>
          </a:xfrm>
          <a:prstGeom prst="rect">
            <a:avLst/>
          </a:prstGeom>
          <a:solidFill>
            <a:srgbClr val="CAEAF7"/>
          </a:solidFill>
          <a:ln/>
        </p:spPr>
      </p:sp>
      <p:sp>
        <p:nvSpPr>
          <p:cNvPr id="7" name="Text 4"/>
          <p:cNvSpPr/>
          <p:nvPr/>
        </p:nvSpPr>
        <p:spPr>
          <a:xfrm>
            <a:off x="609600" y="9786938"/>
            <a:ext cx="608781" cy="157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59" kern="0" dirty="0">
                <a:solidFill>
                  <a:srgbClr val="FFFFFF">
                    <a:alpha val="3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/ 06</a:t>
            </a:r>
            <a:endParaRPr lang="en-US" sz="975" dirty="0"/>
          </a:p>
        </p:txBody>
      </p:sp>
      <p:sp>
        <p:nvSpPr>
          <p:cNvPr id="8" name="Text 5"/>
          <p:cNvSpPr/>
          <p:nvPr/>
        </p:nvSpPr>
        <p:spPr>
          <a:xfrm>
            <a:off x="15794013" y="9801225"/>
            <a:ext cx="1960587" cy="1285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b="1" spc="165" kern="0" dirty="0">
                <a:solidFill>
                  <a:srgbClr val="FFFFFF">
                    <a:alpha val="2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ISSA · ALTUS COLLECTIVE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2026-06-08T13:34:49Z</dcterms:created>
  <dcterms:modified xsi:type="dcterms:W3CDTF">2026-06-08T13:34:49Z</dcterms:modified>
</cp:coreProperties>
</file>