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59" d="100"/>
          <a:sy n="59" d="100"/>
        </p:scale>
        <p:origin x="19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323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90000"/>
          </a:blip>
          <a:stretch>
            <a:fillRect/>
          </a:stretch>
        </p:blipFill>
        <p:spPr>
          <a:xfrm>
            <a:off x="952500" y="571500"/>
            <a:ext cx="1916460" cy="4000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369207" y="681038"/>
            <a:ext cx="305528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75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 · STRATEGY</a:t>
            </a:r>
            <a:endParaRPr lang="en-US" sz="1500" dirty="0"/>
          </a:p>
        </p:txBody>
      </p:sp>
      <p:sp>
        <p:nvSpPr>
          <p:cNvPr id="4" name="Text 1"/>
          <p:cNvSpPr/>
          <p:nvPr/>
        </p:nvSpPr>
        <p:spPr>
          <a:xfrm>
            <a:off x="952500" y="3182764"/>
            <a:ext cx="1687449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45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ALTUS SUMMIT 2026 · JUNE 8–10 · CHICAGO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952500" y="3592339"/>
            <a:ext cx="16874490" cy="17479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6600" b="1" kern="0" spc="-1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MAXIMIZING ENTERPRISE VALUE.</a:t>
            </a:r>
            <a:endParaRPr lang="en-US" sz="6600" dirty="0"/>
          </a:p>
        </p:txBody>
      </p:sp>
      <p:sp>
        <p:nvSpPr>
          <p:cNvPr id="6" name="Text 3"/>
          <p:cNvSpPr/>
          <p:nvPr/>
        </p:nvSpPr>
        <p:spPr>
          <a:xfrm>
            <a:off x="952500" y="5568925"/>
            <a:ext cx="16874490" cy="5828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330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M&amp;A Trends &amp; Strategies for BSC Leaders</a:t>
            </a:r>
            <a:endParaRPr lang="en-US" sz="3300" dirty="0"/>
          </a:p>
        </p:txBody>
      </p:sp>
      <p:sp>
        <p:nvSpPr>
          <p:cNvPr id="7" name="Shape 4"/>
          <p:cNvSpPr/>
          <p:nvPr/>
        </p:nvSpPr>
        <p:spPr>
          <a:xfrm>
            <a:off x="952500" y="8705850"/>
            <a:ext cx="1200150" cy="1200150"/>
          </a:xfrm>
          <a:prstGeom prst="ellipse">
            <a:avLst/>
          </a:prstGeom>
          <a:ln w="28575">
            <a:solidFill>
              <a:srgbClr val="CAEAF7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52500" y="8705850"/>
            <a:ext cx="1200150" cy="1200150"/>
          </a:xfrm>
          <a:prstGeom prst="ellipse">
            <a:avLst/>
          </a:prstGeom>
        </p:spPr>
      </p:pic>
      <p:sp>
        <p:nvSpPr>
          <p:cNvPr id="9" name="Text 5"/>
          <p:cNvSpPr/>
          <p:nvPr/>
        </p:nvSpPr>
        <p:spPr>
          <a:xfrm>
            <a:off x="2419350" y="8941594"/>
            <a:ext cx="5664942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 Herbick</a:t>
            </a:r>
            <a:endParaRPr lang="en-US" sz="2100" dirty="0"/>
          </a:p>
        </p:txBody>
      </p:sp>
      <p:sp>
        <p:nvSpPr>
          <p:cNvPr id="10" name="Text 6"/>
          <p:cNvSpPr/>
          <p:nvPr/>
        </p:nvSpPr>
        <p:spPr>
          <a:xfrm>
            <a:off x="2419350" y="9198769"/>
            <a:ext cx="5664942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 &amp; CEO, Pursant</a:t>
            </a:r>
            <a:endParaRPr lang="en-US" sz="1800" dirty="0"/>
          </a:p>
        </p:txBody>
      </p:sp>
      <p:sp>
        <p:nvSpPr>
          <p:cNvPr id="11" name="Text 7"/>
          <p:cNvSpPr/>
          <p:nvPr/>
        </p:nvSpPr>
        <p:spPr>
          <a:xfrm>
            <a:off x="2419350" y="9455944"/>
            <a:ext cx="5664942" cy="252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30+ years in M&amp;A · Former BSC CEO · Harvard Business School</a:t>
            </a:r>
            <a:endParaRPr lang="en-US" sz="1500" dirty="0"/>
          </a:p>
        </p:txBody>
      </p:sp>
      <p:sp>
        <p:nvSpPr>
          <p:cNvPr id="12" name="Text 8"/>
          <p:cNvSpPr/>
          <p:nvPr/>
        </p:nvSpPr>
        <p:spPr>
          <a:xfrm>
            <a:off x="16914465" y="9482138"/>
            <a:ext cx="497235" cy="4619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3000" b="1" i="1" kern="0" spc="-180" dirty="0">
                <a:solidFill>
                  <a:srgbClr val="CAEAF7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3005138"/>
            <a:ext cx="1687449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9000" dirty="0"/>
          </a:p>
        </p:txBody>
      </p:sp>
      <p:sp>
        <p:nvSpPr>
          <p:cNvPr id="3" name="Text 1"/>
          <p:cNvSpPr/>
          <p:nvPr/>
        </p:nvSpPr>
        <p:spPr>
          <a:xfrm>
            <a:off x="952500" y="4300538"/>
            <a:ext cx="1687449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45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THREE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52500" y="4672013"/>
            <a:ext cx="16874490" cy="1638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BUYER'S PLAYBOOK.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52500" y="6500813"/>
            <a:ext cx="7848600" cy="1009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55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 in a BSC acquisition target — and what kills deals.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952500" y="9820275"/>
            <a:ext cx="358743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ISSA · ALTUS COLLECTIVE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6914465" y="9577388"/>
            <a:ext cx="497235" cy="4619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3000" b="1" i="1" kern="0" spc="-180" dirty="0">
                <a:solidFill>
                  <a:srgbClr val="CAEAF7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381000"/>
            <a:ext cx="27600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i="1" kern="0" spc="-5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1266602" y="381000"/>
            <a:ext cx="78447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kern="0" spc="20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ALTUS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2108225" y="395288"/>
            <a:ext cx="15098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kern="0" spc="203" dirty="0">
                <a:solidFill>
                  <a:srgbClr val="1A1A1A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2316361" y="404813"/>
            <a:ext cx="127076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200" b="1" kern="0" spc="14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COLLECTIVE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5106204" y="385763"/>
            <a:ext cx="2305496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75" dirty="0">
                <a:solidFill>
                  <a:srgbClr val="1A1A1A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· THE BUYER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952500" y="800100"/>
            <a:ext cx="16383000" cy="9525"/>
          </a:xfrm>
          <a:prstGeom prst="rect">
            <a:avLst/>
          </a:prstGeom>
          <a:solidFill>
            <a:srgbClr val="808080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905000" y="1304925"/>
            <a:ext cx="14912340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4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Evaluate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1905000" y="2516460"/>
            <a:ext cx="45720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2438400" y="2516460"/>
            <a:ext cx="6592824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quality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recurring vs. project-based, contract terms and renewal rates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9448800" y="2516460"/>
            <a:ext cx="45720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9982200" y="2516460"/>
            <a:ext cx="6592824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concentration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no single client should represent &gt;10% of revenue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1905000" y="3506019"/>
            <a:ext cx="45720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2438400" y="3506019"/>
            <a:ext cx="6592824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 margins &amp; trends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level matters, but trajectory matters more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448800" y="3506019"/>
            <a:ext cx="45720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982200" y="3506019"/>
            <a:ext cx="6592824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Management depth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can the business run without the owner</a:t>
            </a:r>
            <a:endParaRPr lang="en-US" sz="2100" dirty="0"/>
          </a:p>
        </p:txBody>
      </p:sp>
      <p:sp>
        <p:nvSpPr>
          <p:cNvPr id="17" name="Text 15"/>
          <p:cNvSpPr/>
          <p:nvPr/>
        </p:nvSpPr>
        <p:spPr>
          <a:xfrm>
            <a:off x="1905000" y="4495577"/>
            <a:ext cx="45720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2438400" y="4495577"/>
            <a:ext cx="6592824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>
              <a:lnSpc>
                <a:spcPct val="140000"/>
              </a:lnSpc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 Delivery model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Employee vs. subcontractor</a:t>
            </a: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union vs. nonunion</a:t>
            </a:r>
            <a:endParaRPr lang="en-US" sz="2100" dirty="0"/>
          </a:p>
        </p:txBody>
      </p:sp>
      <p:sp>
        <p:nvSpPr>
          <p:cNvPr id="19" name="Text 17"/>
          <p:cNvSpPr/>
          <p:nvPr/>
        </p:nvSpPr>
        <p:spPr>
          <a:xfrm>
            <a:off x="9448800" y="4495577"/>
            <a:ext cx="45720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2100" dirty="0"/>
          </a:p>
        </p:txBody>
      </p:sp>
      <p:sp>
        <p:nvSpPr>
          <p:cNvPr id="20" name="Text 18"/>
          <p:cNvSpPr/>
          <p:nvPr/>
        </p:nvSpPr>
        <p:spPr>
          <a:xfrm>
            <a:off x="9982200" y="4495577"/>
            <a:ext cx="6592824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Technology &amp; systems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QC, scheduling, timekeeping, proof-of-service</a:t>
            </a:r>
            <a:endParaRPr lang="en-US" sz="2100" dirty="0"/>
          </a:p>
        </p:txBody>
      </p:sp>
      <p:sp>
        <p:nvSpPr>
          <p:cNvPr id="21" name="Text 19"/>
          <p:cNvSpPr/>
          <p:nvPr/>
        </p:nvSpPr>
        <p:spPr>
          <a:xfrm>
            <a:off x="1905000" y="5485135"/>
            <a:ext cx="45720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2100" dirty="0"/>
          </a:p>
        </p:txBody>
      </p:sp>
      <p:sp>
        <p:nvSpPr>
          <p:cNvPr id="22" name="Text 20"/>
          <p:cNvSpPr/>
          <p:nvPr/>
        </p:nvSpPr>
        <p:spPr>
          <a:xfrm>
            <a:off x="2438400" y="5485135"/>
            <a:ext cx="6592824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Geographic footprint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density and defensibility of the service territory</a:t>
            </a:r>
            <a:endParaRPr lang="en-US" sz="2100" dirty="0"/>
          </a:p>
        </p:txBody>
      </p:sp>
      <p:sp>
        <p:nvSpPr>
          <p:cNvPr id="23" name="Text 21"/>
          <p:cNvSpPr/>
          <p:nvPr/>
        </p:nvSpPr>
        <p:spPr>
          <a:xfrm>
            <a:off x="9448800" y="5485135"/>
            <a:ext cx="45720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2100" dirty="0"/>
          </a:p>
        </p:txBody>
      </p:sp>
      <p:sp>
        <p:nvSpPr>
          <p:cNvPr id="24" name="Text 22"/>
          <p:cNvSpPr/>
          <p:nvPr/>
        </p:nvSpPr>
        <p:spPr>
          <a:xfrm>
            <a:off x="9982200" y="5485135"/>
            <a:ext cx="6592824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Vertical diversification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mix of office, industrial, medical, education, retail</a:t>
            </a:r>
            <a:endParaRPr lang="en-US" sz="2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381000"/>
            <a:ext cx="27600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i="1" kern="0" spc="-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1266602" y="381000"/>
            <a:ext cx="78447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kern="0" spc="2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ALTUS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2108225" y="395288"/>
            <a:ext cx="15098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kern="0" spc="203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2316361" y="404813"/>
            <a:ext cx="127076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200" b="1" kern="0" spc="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COLLECTIVE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5106204" y="385763"/>
            <a:ext cx="2305496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75" dirty="0">
                <a:solidFill>
                  <a:srgbClr val="888888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· THE BUYER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952500" y="800100"/>
            <a:ext cx="16383000" cy="9525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905000" y="1304925"/>
            <a:ext cx="14912340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Kills Deals or Enterprise Value</a:t>
            </a:r>
            <a:endParaRPr lang="en-US" sz="4800" dirty="0"/>
          </a:p>
        </p:txBody>
      </p:sp>
      <p:sp>
        <p:nvSpPr>
          <p:cNvPr id="9" name="Shape 7"/>
          <p:cNvSpPr/>
          <p:nvPr/>
        </p:nvSpPr>
        <p:spPr>
          <a:xfrm>
            <a:off x="1905000" y="2287860"/>
            <a:ext cx="7010400" cy="1161008"/>
          </a:xfrm>
          <a:prstGeom prst="roundRect">
            <a:avLst>
              <a:gd name="adj" fmla="val 4922"/>
            </a:avLst>
          </a:prstGeom>
          <a:solidFill>
            <a:srgbClr val="222222"/>
          </a:solidFill>
          <a:ln w="9525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105025" y="2487885"/>
            <a:ext cx="4191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CC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2676525" y="2487885"/>
            <a:ext cx="6180773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concentration </a:t>
            </a:r>
            <a:r>
              <a:rPr lang="en-US" sz="21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too many clients keeping us up at night</a:t>
            </a:r>
            <a:endParaRPr lang="en-US" sz="2100" dirty="0"/>
          </a:p>
        </p:txBody>
      </p:sp>
      <p:sp>
        <p:nvSpPr>
          <p:cNvPr id="12" name="Shape 10"/>
          <p:cNvSpPr/>
          <p:nvPr/>
        </p:nvSpPr>
        <p:spPr>
          <a:xfrm>
            <a:off x="9372600" y="2287860"/>
            <a:ext cx="7010400" cy="1161008"/>
          </a:xfrm>
          <a:prstGeom prst="roundRect">
            <a:avLst>
              <a:gd name="adj" fmla="val 4922"/>
            </a:avLst>
          </a:prstGeom>
          <a:solidFill>
            <a:srgbClr val="222222"/>
          </a:solidFill>
          <a:ln w="9525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572625" y="2487885"/>
            <a:ext cx="4191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CC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0144125" y="2487885"/>
            <a:ext cx="6180773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Owner dependency </a:t>
            </a:r>
            <a:r>
              <a:rPr lang="en-US" sz="21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business can't function without the founder</a:t>
            </a:r>
            <a:endParaRPr lang="en-US" sz="2100" dirty="0"/>
          </a:p>
        </p:txBody>
      </p:sp>
      <p:sp>
        <p:nvSpPr>
          <p:cNvPr id="15" name="Shape 13"/>
          <p:cNvSpPr/>
          <p:nvPr/>
        </p:nvSpPr>
        <p:spPr>
          <a:xfrm>
            <a:off x="1905000" y="3639369"/>
            <a:ext cx="7010400" cy="1161008"/>
          </a:xfrm>
          <a:prstGeom prst="roundRect">
            <a:avLst>
              <a:gd name="adj" fmla="val 4922"/>
            </a:avLst>
          </a:prstGeom>
          <a:solidFill>
            <a:srgbClr val="222222"/>
          </a:solidFill>
          <a:ln w="9525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105025" y="3839394"/>
            <a:ext cx="4191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CC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2676525" y="3839394"/>
            <a:ext cx="6180773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Poor financial records </a:t>
            </a:r>
            <a:r>
              <a:rPr lang="en-US" sz="21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unreliable numbers, no job costing, too many non-business expenses on the books</a:t>
            </a:r>
            <a:endParaRPr lang="en-US" sz="2100" dirty="0"/>
          </a:p>
        </p:txBody>
      </p:sp>
      <p:sp>
        <p:nvSpPr>
          <p:cNvPr id="18" name="Shape 16"/>
          <p:cNvSpPr/>
          <p:nvPr/>
        </p:nvSpPr>
        <p:spPr>
          <a:xfrm>
            <a:off x="9372600" y="3639369"/>
            <a:ext cx="7010400" cy="1161008"/>
          </a:xfrm>
          <a:prstGeom prst="roundRect">
            <a:avLst>
              <a:gd name="adj" fmla="val 4922"/>
            </a:avLst>
          </a:prstGeom>
          <a:solidFill>
            <a:srgbClr val="222222"/>
          </a:solidFill>
          <a:ln w="9525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9572625" y="3839394"/>
            <a:ext cx="4191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CC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10144125" y="3839394"/>
            <a:ext cx="6180773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Subcontractor risk </a:t>
            </a:r>
            <a:r>
              <a:rPr lang="en-US" sz="21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poor 1099 workforce practices raises compliance and liability flags</a:t>
            </a:r>
            <a:endParaRPr lang="en-US" sz="2100" dirty="0"/>
          </a:p>
        </p:txBody>
      </p:sp>
      <p:sp>
        <p:nvSpPr>
          <p:cNvPr id="21" name="Shape 19"/>
          <p:cNvSpPr/>
          <p:nvPr/>
        </p:nvSpPr>
        <p:spPr>
          <a:xfrm>
            <a:off x="1905000" y="4990877"/>
            <a:ext cx="7010400" cy="1161008"/>
          </a:xfrm>
          <a:prstGeom prst="roundRect">
            <a:avLst>
              <a:gd name="adj" fmla="val 4922"/>
            </a:avLst>
          </a:prstGeom>
          <a:solidFill>
            <a:srgbClr val="222222"/>
          </a:solidFill>
          <a:ln w="9525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105025" y="5190902"/>
            <a:ext cx="4191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CC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2676525" y="5190902"/>
            <a:ext cx="6180773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Declining financial performance </a:t>
            </a:r>
            <a:r>
              <a:rPr lang="en-US" sz="21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negative trends in top-line or margin erosion</a:t>
            </a:r>
            <a:endParaRPr lang="en-US" sz="2100" dirty="0"/>
          </a:p>
        </p:txBody>
      </p:sp>
      <p:sp>
        <p:nvSpPr>
          <p:cNvPr id="24" name="Shape 22"/>
          <p:cNvSpPr/>
          <p:nvPr/>
        </p:nvSpPr>
        <p:spPr>
          <a:xfrm>
            <a:off x="9372600" y="4990877"/>
            <a:ext cx="7010400" cy="1161008"/>
          </a:xfrm>
          <a:prstGeom prst="roundRect">
            <a:avLst>
              <a:gd name="adj" fmla="val 4922"/>
            </a:avLst>
          </a:prstGeom>
          <a:solidFill>
            <a:srgbClr val="222222"/>
          </a:solidFill>
          <a:ln w="9525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9572625" y="5190902"/>
            <a:ext cx="4191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CC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10144125" y="5190902"/>
            <a:ext cx="6180773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Litigation &amp; compliance </a:t>
            </a:r>
            <a:r>
              <a:rPr lang="en-US" sz="21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pending lawsuits, OSHA violations, unresolved claims</a:t>
            </a:r>
            <a:endParaRPr lang="en-US" sz="2100" dirty="0"/>
          </a:p>
        </p:txBody>
      </p:sp>
      <p:sp>
        <p:nvSpPr>
          <p:cNvPr id="27" name="Text 25"/>
          <p:cNvSpPr/>
          <p:nvPr/>
        </p:nvSpPr>
        <p:spPr>
          <a:xfrm>
            <a:off x="952500" y="9820275"/>
            <a:ext cx="358743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ISSA · ALTUS COLLECTIVE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381000"/>
            <a:ext cx="27600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i="1" kern="0" spc="-5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1266602" y="381000"/>
            <a:ext cx="78447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kern="0" spc="20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ALTUS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2108225" y="395288"/>
            <a:ext cx="15098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kern="0" spc="203" dirty="0">
                <a:solidFill>
                  <a:srgbClr val="1A1A1A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2316361" y="404813"/>
            <a:ext cx="127076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200" b="1" kern="0" spc="14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COLLECTIVE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5106204" y="385763"/>
            <a:ext cx="2305496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75" dirty="0">
                <a:solidFill>
                  <a:srgbClr val="1A1A1A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· THE BUYER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952500" y="800100"/>
            <a:ext cx="16383000" cy="9525"/>
          </a:xfrm>
          <a:prstGeom prst="rect">
            <a:avLst/>
          </a:prstGeom>
          <a:solidFill>
            <a:srgbClr val="808080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905000" y="2482751"/>
            <a:ext cx="14912340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4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Acquisition Timeline</a:t>
            </a:r>
            <a:endParaRPr lang="en-US" sz="4800" dirty="0"/>
          </a:p>
        </p:txBody>
      </p:sp>
      <p:sp>
        <p:nvSpPr>
          <p:cNvPr id="9" name="Shape 7"/>
          <p:cNvSpPr/>
          <p:nvPr/>
        </p:nvSpPr>
        <p:spPr>
          <a:xfrm>
            <a:off x="3086100" y="4075286"/>
            <a:ext cx="533400" cy="533400"/>
          </a:xfrm>
          <a:prstGeom prst="ellipse">
            <a:avLst/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048000" y="4075286"/>
            <a:ext cx="60960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2585591" y="4799186"/>
            <a:ext cx="1534418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950" b="1" kern="0" spc="9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STRATEGY</a:t>
            </a:r>
            <a:endParaRPr lang="en-US" sz="1950" dirty="0"/>
          </a:p>
        </p:txBody>
      </p:sp>
      <p:sp>
        <p:nvSpPr>
          <p:cNvPr id="12" name="Text 10"/>
          <p:cNvSpPr/>
          <p:nvPr/>
        </p:nvSpPr>
        <p:spPr>
          <a:xfrm>
            <a:off x="2362200" y="5146849"/>
            <a:ext cx="1981200" cy="12114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6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 acquisition criteria, target profile, and integration thesis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2784500" y="6396410"/>
            <a:ext cx="1136526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1–3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5981700" y="4075286"/>
            <a:ext cx="533400" cy="533400"/>
          </a:xfrm>
          <a:prstGeom prst="ellipse">
            <a:avLst/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943600" y="4075286"/>
            <a:ext cx="60960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470922" y="4799186"/>
            <a:ext cx="1554956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950" b="1" kern="0" spc="9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SOURCING</a:t>
            </a:r>
            <a:endParaRPr lang="en-US" sz="1950" dirty="0"/>
          </a:p>
        </p:txBody>
      </p:sp>
      <p:sp>
        <p:nvSpPr>
          <p:cNvPr id="17" name="Text 15"/>
          <p:cNvSpPr/>
          <p:nvPr/>
        </p:nvSpPr>
        <p:spPr>
          <a:xfrm>
            <a:off x="5257800" y="5146849"/>
            <a:ext cx="1981200" cy="12114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6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targets, conduct initial outreach, build pipeline</a:t>
            </a:r>
            <a:endParaRPr lang="en-US" sz="1650" dirty="0"/>
          </a:p>
        </p:txBody>
      </p:sp>
      <p:sp>
        <p:nvSpPr>
          <p:cNvPr id="18" name="Text 16"/>
          <p:cNvSpPr/>
          <p:nvPr/>
        </p:nvSpPr>
        <p:spPr>
          <a:xfrm>
            <a:off x="5657031" y="6396410"/>
            <a:ext cx="1182663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2–6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8877300" y="4075286"/>
            <a:ext cx="533400" cy="533400"/>
          </a:xfrm>
          <a:prstGeom prst="ellipse">
            <a:avLst/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8839200" y="4075286"/>
            <a:ext cx="60960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8207276" y="4799186"/>
            <a:ext cx="1873448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950" b="1" kern="0" spc="9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EVALUATION</a:t>
            </a:r>
            <a:endParaRPr lang="en-US" sz="1950" dirty="0"/>
          </a:p>
        </p:txBody>
      </p:sp>
      <p:sp>
        <p:nvSpPr>
          <p:cNvPr id="22" name="Text 20"/>
          <p:cNvSpPr/>
          <p:nvPr/>
        </p:nvSpPr>
        <p:spPr>
          <a:xfrm>
            <a:off x="8153400" y="5146849"/>
            <a:ext cx="1981200" cy="150480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6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review, management meetings, preliminary valuation</a:t>
            </a:r>
            <a:endParaRPr lang="en-US" sz="1650" dirty="0"/>
          </a:p>
        </p:txBody>
      </p:sp>
      <p:sp>
        <p:nvSpPr>
          <p:cNvPr id="23" name="Text 21"/>
          <p:cNvSpPr/>
          <p:nvPr/>
        </p:nvSpPr>
        <p:spPr>
          <a:xfrm>
            <a:off x="8549432" y="6689750"/>
            <a:ext cx="1189137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4–8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11772900" y="4075286"/>
            <a:ext cx="533400" cy="533400"/>
          </a:xfrm>
          <a:prstGeom prst="ellipse">
            <a:avLst/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11734800" y="4075286"/>
            <a:ext cx="60960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11392719" y="4799186"/>
            <a:ext cx="1293688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950" b="1" kern="0" spc="9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 &amp; DD</a:t>
            </a:r>
            <a:endParaRPr lang="en-US" sz="1950" dirty="0"/>
          </a:p>
        </p:txBody>
      </p:sp>
      <p:sp>
        <p:nvSpPr>
          <p:cNvPr id="27" name="Text 25"/>
          <p:cNvSpPr/>
          <p:nvPr/>
        </p:nvSpPr>
        <p:spPr>
          <a:xfrm>
            <a:off x="11049000" y="5146849"/>
            <a:ext cx="1981200" cy="9181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6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Letter of intent, full due diligence, confirmatory work</a:t>
            </a:r>
            <a:endParaRPr lang="en-US" sz="1650" dirty="0"/>
          </a:p>
        </p:txBody>
      </p:sp>
      <p:sp>
        <p:nvSpPr>
          <p:cNvPr id="28" name="Text 26"/>
          <p:cNvSpPr/>
          <p:nvPr/>
        </p:nvSpPr>
        <p:spPr>
          <a:xfrm>
            <a:off x="11397853" y="6103069"/>
            <a:ext cx="128341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6–10</a:t>
            </a:r>
            <a:endParaRPr lang="en-US" sz="1500" dirty="0"/>
          </a:p>
        </p:txBody>
      </p:sp>
      <p:sp>
        <p:nvSpPr>
          <p:cNvPr id="29" name="Shape 27"/>
          <p:cNvSpPr/>
          <p:nvPr/>
        </p:nvSpPr>
        <p:spPr>
          <a:xfrm>
            <a:off x="14668500" y="4075286"/>
            <a:ext cx="533400" cy="533400"/>
          </a:xfrm>
          <a:prstGeom prst="ellipse">
            <a:avLst/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14630400" y="4075286"/>
            <a:ext cx="60960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14438784" y="4799186"/>
            <a:ext cx="992758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950" b="1" kern="0" spc="9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</a:t>
            </a:r>
            <a:endParaRPr lang="en-US" sz="1950" dirty="0"/>
          </a:p>
        </p:txBody>
      </p:sp>
      <p:sp>
        <p:nvSpPr>
          <p:cNvPr id="32" name="Text 30"/>
          <p:cNvSpPr/>
          <p:nvPr/>
        </p:nvSpPr>
        <p:spPr>
          <a:xfrm>
            <a:off x="13944600" y="5146849"/>
            <a:ext cx="1981200" cy="12114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6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negotiations, definitive agreement, funding, close</a:t>
            </a:r>
            <a:endParaRPr lang="en-US" sz="1650" dirty="0"/>
          </a:p>
        </p:txBody>
      </p:sp>
      <p:sp>
        <p:nvSpPr>
          <p:cNvPr id="33" name="Text 31"/>
          <p:cNvSpPr/>
          <p:nvPr/>
        </p:nvSpPr>
        <p:spPr>
          <a:xfrm>
            <a:off x="14303648" y="6396410"/>
            <a:ext cx="126303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9–12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1687830" y="7327925"/>
            <a:ext cx="1491234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Typical BSC acquisition: </a:t>
            </a: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6–12 months </a:t>
            </a:r>
            <a:r>
              <a:rPr lang="en-US" sz="2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strategy to close</a:t>
            </a:r>
            <a:endParaRPr lang="en-US" sz="2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3005138"/>
            <a:ext cx="1687449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9000" dirty="0"/>
          </a:p>
        </p:txBody>
      </p:sp>
      <p:sp>
        <p:nvSpPr>
          <p:cNvPr id="3" name="Text 1"/>
          <p:cNvSpPr/>
          <p:nvPr/>
        </p:nvSpPr>
        <p:spPr>
          <a:xfrm>
            <a:off x="952500" y="4300538"/>
            <a:ext cx="1687449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45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FOUR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52500" y="4672013"/>
            <a:ext cx="16874490" cy="1638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SELLER'S PLAYBOOK.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52500" y="6500813"/>
            <a:ext cx="7848600" cy="1009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55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Preparing your BSC for sale — and maximizing enterprise value before you go to market.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952500" y="9820275"/>
            <a:ext cx="358743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ISSA · ALTUS COLLECTIVE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6914465" y="9577388"/>
            <a:ext cx="497235" cy="4619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3000" b="1" i="1" kern="0" spc="-180" dirty="0">
                <a:solidFill>
                  <a:srgbClr val="CAEAF7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381000"/>
            <a:ext cx="27600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i="1" kern="0" spc="-5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1266602" y="381000"/>
            <a:ext cx="78447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kern="0" spc="20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ALTUS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2108225" y="395288"/>
            <a:ext cx="15098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kern="0" spc="203" dirty="0">
                <a:solidFill>
                  <a:srgbClr val="1A1A1A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2316361" y="404813"/>
            <a:ext cx="127076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200" b="1" kern="0" spc="14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COLLECTIVE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4978211" y="385763"/>
            <a:ext cx="243348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75" dirty="0">
                <a:solidFill>
                  <a:srgbClr val="1A1A1A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· THE SELLER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952500" y="800100"/>
            <a:ext cx="16383000" cy="9525"/>
          </a:xfrm>
          <a:prstGeom prst="rect">
            <a:avLst/>
          </a:prstGeom>
          <a:solidFill>
            <a:srgbClr val="808080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905000" y="1304925"/>
            <a:ext cx="14912340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4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Preparing Your BSC for Sale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1905000" y="2516460"/>
            <a:ext cx="45720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2438400" y="2516460"/>
            <a:ext cx="6592824" cy="11723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Cleanup the financials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remove personal expenses, normalize owner compensation, prepare audited or reviewed statements, perform a quality of earnings review (</a:t>
            </a:r>
            <a:r>
              <a:rPr lang="en-US" sz="2100" dirty="0" err="1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QofE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)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9448800" y="2516460"/>
            <a:ext cx="45720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9982200" y="2516460"/>
            <a:ext cx="6592824" cy="11723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 owner dependency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build a management team that can operate without you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1905000" y="3879354"/>
            <a:ext cx="45720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2438400" y="3879354"/>
            <a:ext cx="6592824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Diverse  and Growth sector customer base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</a:t>
            </a:r>
            <a:r>
              <a:rPr lang="en-US" sz="2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single client exceeds 10% of revenue and operating in growth sectors</a:t>
            </a:r>
            <a:endParaRPr lang="en-US" sz="2500" dirty="0"/>
          </a:p>
        </p:txBody>
      </p:sp>
      <p:sp>
        <p:nvSpPr>
          <p:cNvPr id="15" name="Text 13"/>
          <p:cNvSpPr/>
          <p:nvPr/>
        </p:nvSpPr>
        <p:spPr>
          <a:xfrm>
            <a:off x="9448800" y="3879354"/>
            <a:ext cx="45720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982200" y="3879354"/>
            <a:ext cx="6592824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 in technology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QC systems, scheduling, timekeeping, and proof-of-service documentation</a:t>
            </a:r>
            <a:endParaRPr lang="en-US" sz="2100" dirty="0"/>
          </a:p>
        </p:txBody>
      </p:sp>
      <p:sp>
        <p:nvSpPr>
          <p:cNvPr id="17" name="Text 15"/>
          <p:cNvSpPr/>
          <p:nvPr/>
        </p:nvSpPr>
        <p:spPr>
          <a:xfrm>
            <a:off x="1905000" y="4868912"/>
            <a:ext cx="45720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2438400" y="4868912"/>
            <a:ext cx="6592824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 in contracts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extend customer agreements, secure long-term renewals, improve retention metrics</a:t>
            </a:r>
            <a:endParaRPr lang="en-US" sz="2100" dirty="0"/>
          </a:p>
        </p:txBody>
      </p:sp>
      <p:sp>
        <p:nvSpPr>
          <p:cNvPr id="19" name="Text 17"/>
          <p:cNvSpPr/>
          <p:nvPr/>
        </p:nvSpPr>
        <p:spPr>
          <a:xfrm>
            <a:off x="9448800" y="4868912"/>
            <a:ext cx="45720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2100" dirty="0"/>
          </a:p>
        </p:txBody>
      </p:sp>
      <p:sp>
        <p:nvSpPr>
          <p:cNvPr id="20" name="Text 18"/>
          <p:cNvSpPr/>
          <p:nvPr/>
        </p:nvSpPr>
        <p:spPr>
          <a:xfrm>
            <a:off x="9982200" y="4868912"/>
            <a:ext cx="6592824" cy="11723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Resolve compliance issues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address any labor, safety, or regulatory matters before they surface in diligence</a:t>
            </a:r>
            <a:endParaRPr lang="en-US" sz="2100" dirty="0"/>
          </a:p>
        </p:txBody>
      </p:sp>
      <p:sp>
        <p:nvSpPr>
          <p:cNvPr id="21" name="Text 19"/>
          <p:cNvSpPr/>
          <p:nvPr/>
        </p:nvSpPr>
        <p:spPr>
          <a:xfrm>
            <a:off x="1905000" y="6231806"/>
            <a:ext cx="45720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2100" dirty="0"/>
          </a:p>
        </p:txBody>
      </p:sp>
      <p:sp>
        <p:nvSpPr>
          <p:cNvPr id="22" name="Text 20"/>
          <p:cNvSpPr/>
          <p:nvPr/>
        </p:nvSpPr>
        <p:spPr>
          <a:xfrm>
            <a:off x="2438400" y="6231806"/>
            <a:ext cx="6592824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 processes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SOPs, training manuals, and organizational charts show operational maturity</a:t>
            </a:r>
            <a:endParaRPr lang="en-US" sz="2100" dirty="0"/>
          </a:p>
        </p:txBody>
      </p:sp>
      <p:sp>
        <p:nvSpPr>
          <p:cNvPr id="23" name="Text 21"/>
          <p:cNvSpPr/>
          <p:nvPr/>
        </p:nvSpPr>
        <p:spPr>
          <a:xfrm>
            <a:off x="9448800" y="6231806"/>
            <a:ext cx="45720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2100" dirty="0"/>
          </a:p>
        </p:txBody>
      </p:sp>
      <p:sp>
        <p:nvSpPr>
          <p:cNvPr id="24" name="Text 22"/>
          <p:cNvSpPr/>
          <p:nvPr/>
        </p:nvSpPr>
        <p:spPr>
          <a:xfrm>
            <a:off x="9982200" y="6231806"/>
            <a:ext cx="6592824" cy="7990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12–24 months early </a:t>
            </a: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the best exits are planned well in advance, not forced by circumstance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381000"/>
            <a:ext cx="27600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i="1" kern="0" spc="-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1266602" y="381000"/>
            <a:ext cx="78447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kern="0" spc="2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ALTUS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2108225" y="395288"/>
            <a:ext cx="15098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kern="0" spc="203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2316361" y="404813"/>
            <a:ext cx="127076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200" b="1" kern="0" spc="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COLLECTIVE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4978211" y="385763"/>
            <a:ext cx="243348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75" dirty="0">
                <a:solidFill>
                  <a:srgbClr val="888888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· THE SELLER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952500" y="800100"/>
            <a:ext cx="16383000" cy="9525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905000" y="1304925"/>
            <a:ext cx="1491234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45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YOU CAN CONTROL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905000" y="1600200"/>
            <a:ext cx="14912340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Maximizing Your Multiple</a:t>
            </a:r>
            <a:endParaRPr lang="en-US" sz="4800" dirty="0"/>
          </a:p>
        </p:txBody>
      </p:sp>
      <p:sp>
        <p:nvSpPr>
          <p:cNvPr id="10" name="Shape 8"/>
          <p:cNvSpPr/>
          <p:nvPr/>
        </p:nvSpPr>
        <p:spPr>
          <a:xfrm>
            <a:off x="1905000" y="2697435"/>
            <a:ext cx="4622750" cy="2700338"/>
          </a:xfrm>
          <a:prstGeom prst="roundRect">
            <a:avLst>
              <a:gd name="adj" fmla="val 2822"/>
            </a:avLst>
          </a:prstGeom>
          <a:ln w="9525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219325" y="3011760"/>
            <a:ext cx="4113923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1×</a:t>
            </a:r>
            <a:endParaRPr lang="en-US" sz="4800" dirty="0"/>
          </a:p>
        </p:txBody>
      </p:sp>
      <p:sp>
        <p:nvSpPr>
          <p:cNvPr id="12" name="Text 10"/>
          <p:cNvSpPr/>
          <p:nvPr/>
        </p:nvSpPr>
        <p:spPr>
          <a:xfrm>
            <a:off x="2219325" y="3773760"/>
            <a:ext cx="4113923" cy="2905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b="1" kern="0" spc="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 EBITDA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2219325" y="4140473"/>
            <a:ext cx="4113923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65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on margin improvement — every dollar of EBITDA is multiplied by 3, 5, 7 …× at exit.</a:t>
            </a:r>
            <a:endParaRPr lang="en-US" sz="1650" dirty="0"/>
          </a:p>
        </p:txBody>
      </p:sp>
      <p:sp>
        <p:nvSpPr>
          <p:cNvPr id="14" name="Shape 12"/>
          <p:cNvSpPr/>
          <p:nvPr/>
        </p:nvSpPr>
        <p:spPr>
          <a:xfrm>
            <a:off x="6832550" y="2697435"/>
            <a:ext cx="4622825" cy="2700338"/>
          </a:xfrm>
          <a:prstGeom prst="roundRect">
            <a:avLst>
              <a:gd name="adj" fmla="val 2822"/>
            </a:avLst>
          </a:prstGeom>
          <a:ln w="9525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146875" y="3011760"/>
            <a:ext cx="4114000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2×</a:t>
            </a:r>
            <a:endParaRPr lang="en-US" sz="4800" dirty="0"/>
          </a:p>
        </p:txBody>
      </p:sp>
      <p:sp>
        <p:nvSpPr>
          <p:cNvPr id="16" name="Text 14"/>
          <p:cNvSpPr/>
          <p:nvPr/>
        </p:nvSpPr>
        <p:spPr>
          <a:xfrm>
            <a:off x="7146875" y="3773760"/>
            <a:ext cx="4114000" cy="2905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b="1" kern="0" spc="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 RISK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7146875" y="4140473"/>
            <a:ext cx="4114000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65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Diversify customers, attractive sectors, build management depth, resolve compliance — lower risk = higher multiple.</a:t>
            </a:r>
            <a:endParaRPr lang="en-US" sz="1650" dirty="0"/>
          </a:p>
        </p:txBody>
      </p:sp>
      <p:sp>
        <p:nvSpPr>
          <p:cNvPr id="18" name="Shape 16"/>
          <p:cNvSpPr/>
          <p:nvPr/>
        </p:nvSpPr>
        <p:spPr>
          <a:xfrm>
            <a:off x="11760175" y="2697435"/>
            <a:ext cx="4622825" cy="2700338"/>
          </a:xfrm>
          <a:prstGeom prst="roundRect">
            <a:avLst>
              <a:gd name="adj" fmla="val 2822"/>
            </a:avLst>
          </a:prstGeom>
          <a:ln w="9525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2074500" y="3011760"/>
            <a:ext cx="4114000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3×</a:t>
            </a:r>
            <a:endParaRPr lang="en-US" sz="4800" dirty="0"/>
          </a:p>
        </p:txBody>
      </p:sp>
      <p:sp>
        <p:nvSpPr>
          <p:cNvPr id="20" name="Text 18"/>
          <p:cNvSpPr/>
          <p:nvPr/>
        </p:nvSpPr>
        <p:spPr>
          <a:xfrm>
            <a:off x="12074500" y="3773760"/>
            <a:ext cx="4114000" cy="2905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b="1" kern="0" spc="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OPTIONALITY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2074500" y="4140473"/>
            <a:ext cx="4114000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65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a process with multiple buyers. Competitive tension drives price — a single-buyer deal rarely maximizes value.</a:t>
            </a:r>
            <a:endParaRPr lang="en-US" sz="1650" dirty="0"/>
          </a:p>
        </p:txBody>
      </p:sp>
      <p:sp>
        <p:nvSpPr>
          <p:cNvPr id="22" name="Shape 20"/>
          <p:cNvSpPr/>
          <p:nvPr/>
        </p:nvSpPr>
        <p:spPr>
          <a:xfrm>
            <a:off x="1905000" y="5778773"/>
            <a:ext cx="14478000" cy="1333500"/>
          </a:xfrm>
          <a:prstGeom prst="roundRect">
            <a:avLst>
              <a:gd name="adj" fmla="val 5714"/>
            </a:avLst>
          </a:prstGeom>
          <a:solidFill>
            <a:srgbClr val="2222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1905000" y="5778773"/>
            <a:ext cx="38100" cy="1333500"/>
          </a:xfrm>
          <a:prstGeom prst="rect">
            <a:avLst/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2286000" y="6045473"/>
            <a:ext cx="14166723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i="1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"The best time to prepare for a transaction is years before you plan to have one. The worst time is when you're forced into it."</a:t>
            </a:r>
            <a:endParaRPr lang="en-US" sz="2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381000"/>
            <a:ext cx="27600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i="1" kern="0" spc="-5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1266602" y="381000"/>
            <a:ext cx="78447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kern="0" spc="20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ALTUS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2108225" y="395288"/>
            <a:ext cx="15098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kern="0" spc="203" dirty="0">
                <a:solidFill>
                  <a:srgbClr val="1A1A1A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2316361" y="404813"/>
            <a:ext cx="127076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200" b="1" kern="0" spc="14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COLLECTIVE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4978211" y="385763"/>
            <a:ext cx="243348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75" dirty="0">
                <a:solidFill>
                  <a:srgbClr val="1A1A1A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· THE SELLER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952500" y="800100"/>
            <a:ext cx="16383000" cy="9525"/>
          </a:xfrm>
          <a:prstGeom prst="rect">
            <a:avLst/>
          </a:prstGeom>
          <a:solidFill>
            <a:srgbClr val="808080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905000" y="2482751"/>
            <a:ext cx="14912340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4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Sale Timeline</a:t>
            </a:r>
            <a:endParaRPr lang="en-US" sz="4800" dirty="0"/>
          </a:p>
        </p:txBody>
      </p:sp>
      <p:sp>
        <p:nvSpPr>
          <p:cNvPr id="9" name="Shape 7"/>
          <p:cNvSpPr/>
          <p:nvPr/>
        </p:nvSpPr>
        <p:spPr>
          <a:xfrm>
            <a:off x="3086100" y="4075286"/>
            <a:ext cx="533400" cy="533400"/>
          </a:xfrm>
          <a:prstGeom prst="ellipse">
            <a:avLst/>
          </a:prstGeom>
          <a:solidFill>
            <a:srgbClr val="1A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048000" y="4075286"/>
            <a:ext cx="60960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2671614" y="4799186"/>
            <a:ext cx="1362298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950" b="1" kern="0" spc="9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</a:t>
            </a:r>
            <a:endParaRPr lang="en-US" sz="1950" dirty="0"/>
          </a:p>
        </p:txBody>
      </p:sp>
      <p:sp>
        <p:nvSpPr>
          <p:cNvPr id="12" name="Text 10"/>
          <p:cNvSpPr/>
          <p:nvPr/>
        </p:nvSpPr>
        <p:spPr>
          <a:xfrm>
            <a:off x="2362200" y="5146849"/>
            <a:ext cx="1981200" cy="12114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6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Clean financials, reduce dependency, document operations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2302446" y="6396410"/>
            <a:ext cx="210070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12–24 months before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5981700" y="4075286"/>
            <a:ext cx="533400" cy="533400"/>
          </a:xfrm>
          <a:prstGeom prst="ellipse">
            <a:avLst/>
          </a:prstGeom>
          <a:solidFill>
            <a:srgbClr val="1A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943600" y="4075286"/>
            <a:ext cx="60960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627415" y="4799186"/>
            <a:ext cx="1241896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950" b="1" kern="0" spc="9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ENGAGE</a:t>
            </a:r>
            <a:endParaRPr lang="en-US" sz="1950" dirty="0"/>
          </a:p>
        </p:txBody>
      </p:sp>
      <p:sp>
        <p:nvSpPr>
          <p:cNvPr id="17" name="Text 15"/>
          <p:cNvSpPr/>
          <p:nvPr/>
        </p:nvSpPr>
        <p:spPr>
          <a:xfrm>
            <a:off x="5257800" y="5146849"/>
            <a:ext cx="1981200" cy="12114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6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a winning deal team, build the book, define target buyer profiles</a:t>
            </a:r>
            <a:endParaRPr lang="en-US" sz="1650" dirty="0"/>
          </a:p>
        </p:txBody>
      </p:sp>
      <p:sp>
        <p:nvSpPr>
          <p:cNvPr id="18" name="Text 16"/>
          <p:cNvSpPr/>
          <p:nvPr/>
        </p:nvSpPr>
        <p:spPr>
          <a:xfrm>
            <a:off x="5679877" y="6396410"/>
            <a:ext cx="113697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1–2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8877300" y="4075286"/>
            <a:ext cx="533400" cy="533400"/>
          </a:xfrm>
          <a:prstGeom prst="ellipse">
            <a:avLst/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8839200" y="4075286"/>
            <a:ext cx="60960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8519071" y="4799186"/>
            <a:ext cx="1249859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950" b="1" kern="0" spc="9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</a:t>
            </a:r>
            <a:endParaRPr lang="en-US" sz="1950" dirty="0"/>
          </a:p>
        </p:txBody>
      </p:sp>
      <p:sp>
        <p:nvSpPr>
          <p:cNvPr id="22" name="Text 20"/>
          <p:cNvSpPr/>
          <p:nvPr/>
        </p:nvSpPr>
        <p:spPr>
          <a:xfrm>
            <a:off x="8153400" y="5146849"/>
            <a:ext cx="1981200" cy="12114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6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 </a:t>
            </a:r>
            <a:r>
              <a:rPr lang="en-US" sz="1650" dirty="0" err="1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approachs</a:t>
            </a:r>
            <a:r>
              <a:rPr lang="en-US" sz="16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buyers, manage NDAs, field indications of interest</a:t>
            </a:r>
            <a:endParaRPr lang="en-US" sz="1650" dirty="0"/>
          </a:p>
        </p:txBody>
      </p:sp>
      <p:sp>
        <p:nvSpPr>
          <p:cNvPr id="23" name="Text 21"/>
          <p:cNvSpPr/>
          <p:nvPr/>
        </p:nvSpPr>
        <p:spPr>
          <a:xfrm>
            <a:off x="8550101" y="6396410"/>
            <a:ext cx="1187797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2–4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11772900" y="4075286"/>
            <a:ext cx="533400" cy="533400"/>
          </a:xfrm>
          <a:prstGeom prst="ellipse">
            <a:avLst/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11734800" y="4075286"/>
            <a:ext cx="60960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11198349" y="4799186"/>
            <a:ext cx="1682502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950" b="1" kern="0" spc="9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NEGOTIATE</a:t>
            </a:r>
            <a:endParaRPr lang="en-US" sz="1950" dirty="0"/>
          </a:p>
        </p:txBody>
      </p:sp>
      <p:sp>
        <p:nvSpPr>
          <p:cNvPr id="27" name="Text 25"/>
          <p:cNvSpPr/>
          <p:nvPr/>
        </p:nvSpPr>
        <p:spPr>
          <a:xfrm>
            <a:off x="11049000" y="5146849"/>
            <a:ext cx="1981200" cy="12114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6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Evaluate LOIs, negotiate terms, select buyer, enter exclusivity</a:t>
            </a:r>
            <a:endParaRPr lang="en-US" sz="1650" dirty="0"/>
          </a:p>
        </p:txBody>
      </p:sp>
      <p:sp>
        <p:nvSpPr>
          <p:cNvPr id="28" name="Text 26"/>
          <p:cNvSpPr/>
          <p:nvPr/>
        </p:nvSpPr>
        <p:spPr>
          <a:xfrm>
            <a:off x="11441981" y="6396410"/>
            <a:ext cx="119523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4–6</a:t>
            </a:r>
            <a:endParaRPr lang="en-US" sz="1500" dirty="0"/>
          </a:p>
        </p:txBody>
      </p:sp>
      <p:sp>
        <p:nvSpPr>
          <p:cNvPr id="29" name="Shape 27"/>
          <p:cNvSpPr/>
          <p:nvPr/>
        </p:nvSpPr>
        <p:spPr>
          <a:xfrm>
            <a:off x="14668500" y="4075286"/>
            <a:ext cx="533400" cy="533400"/>
          </a:xfrm>
          <a:prstGeom prst="ellipse">
            <a:avLst/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14630400" y="4075286"/>
            <a:ext cx="60960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14438784" y="4799186"/>
            <a:ext cx="992758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950" b="1" kern="0" spc="9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</a:t>
            </a:r>
            <a:endParaRPr lang="en-US" sz="1950" dirty="0"/>
          </a:p>
        </p:txBody>
      </p:sp>
      <p:sp>
        <p:nvSpPr>
          <p:cNvPr id="32" name="Text 30"/>
          <p:cNvSpPr/>
          <p:nvPr/>
        </p:nvSpPr>
        <p:spPr>
          <a:xfrm>
            <a:off x="13944600" y="5146849"/>
            <a:ext cx="1981200" cy="150480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6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Due diligence, definitive agreements, transition plan, close</a:t>
            </a:r>
            <a:endParaRPr lang="en-US" sz="1650" dirty="0"/>
          </a:p>
        </p:txBody>
      </p:sp>
      <p:sp>
        <p:nvSpPr>
          <p:cNvPr id="33" name="Text 31"/>
          <p:cNvSpPr/>
          <p:nvPr/>
        </p:nvSpPr>
        <p:spPr>
          <a:xfrm>
            <a:off x="14340111" y="6689750"/>
            <a:ext cx="1190104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6–9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1687830" y="7327925"/>
            <a:ext cx="1491234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process: </a:t>
            </a: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6–9 months </a:t>
            </a:r>
            <a:r>
              <a:rPr lang="en-US" sz="2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close once you go to market — plus </a:t>
            </a: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12–24 months </a:t>
            </a:r>
            <a:r>
              <a:rPr lang="en-US" sz="2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preparation</a:t>
            </a:r>
            <a:endParaRPr lang="en-US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80000"/>
          </a:blip>
          <a:stretch>
            <a:fillRect/>
          </a:stretch>
        </p:blipFill>
        <p:spPr>
          <a:xfrm>
            <a:off x="952500" y="571500"/>
            <a:ext cx="1642690" cy="3429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942418" y="652463"/>
            <a:ext cx="2469282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75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1500" dirty="0"/>
          </a:p>
        </p:txBody>
      </p:sp>
      <p:sp>
        <p:nvSpPr>
          <p:cNvPr id="4" name="Shape 1"/>
          <p:cNvSpPr/>
          <p:nvPr/>
        </p:nvSpPr>
        <p:spPr>
          <a:xfrm>
            <a:off x="952500" y="1066800"/>
            <a:ext cx="16383000" cy="9525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952500" y="3252788"/>
            <a:ext cx="64770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3600" dirty="0"/>
          </a:p>
        </p:txBody>
      </p:sp>
      <p:sp>
        <p:nvSpPr>
          <p:cNvPr id="6" name="Text 3"/>
          <p:cNvSpPr/>
          <p:nvPr/>
        </p:nvSpPr>
        <p:spPr>
          <a:xfrm>
            <a:off x="1790700" y="3252788"/>
            <a:ext cx="12936804" cy="5000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Multiples are strong in the BSC space, especially for larger deals</a:t>
            </a:r>
            <a:endParaRPr lang="en-US" sz="3300" dirty="0"/>
          </a:p>
        </p:txBody>
      </p:sp>
      <p:sp>
        <p:nvSpPr>
          <p:cNvPr id="7" name="Text 4"/>
          <p:cNvSpPr/>
          <p:nvPr/>
        </p:nvSpPr>
        <p:spPr>
          <a:xfrm>
            <a:off x="1790700" y="3790950"/>
            <a:ext cx="10052493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$100M–$250M deals are trading at 10.3× EBITDA in 2025 — up from the 8.3× long-run average.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952500" y="4476750"/>
            <a:ext cx="690711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3600" dirty="0"/>
          </a:p>
        </p:txBody>
      </p:sp>
      <p:sp>
        <p:nvSpPr>
          <p:cNvPr id="9" name="Text 6"/>
          <p:cNvSpPr/>
          <p:nvPr/>
        </p:nvSpPr>
        <p:spPr>
          <a:xfrm>
            <a:off x="1833711" y="4476750"/>
            <a:ext cx="11052270" cy="5000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Equity increasingly present in the buyer mix</a:t>
            </a:r>
            <a:endParaRPr lang="en-US" sz="3300" dirty="0"/>
          </a:p>
        </p:txBody>
      </p:sp>
      <p:sp>
        <p:nvSpPr>
          <p:cNvPr id="10" name="Text 7"/>
          <p:cNvSpPr/>
          <p:nvPr/>
        </p:nvSpPr>
        <p:spPr>
          <a:xfrm>
            <a:off x="1833711" y="5014913"/>
            <a:ext cx="1105227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55% of deals now involve financial buyers. The "second bite" structure can yield 30% more total proceeds.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952500" y="5700713"/>
            <a:ext cx="684758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3600" dirty="0"/>
          </a:p>
        </p:txBody>
      </p:sp>
      <p:sp>
        <p:nvSpPr>
          <p:cNvPr id="12" name="Text 9"/>
          <p:cNvSpPr/>
          <p:nvPr/>
        </p:nvSpPr>
        <p:spPr>
          <a:xfrm>
            <a:off x="1827758" y="5700713"/>
            <a:ext cx="12145172" cy="5000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multiple is mostly within your control</a:t>
            </a:r>
            <a:endParaRPr lang="en-US" sz="3300" dirty="0"/>
          </a:p>
        </p:txBody>
      </p:sp>
      <p:sp>
        <p:nvSpPr>
          <p:cNvPr id="13" name="Text 10"/>
          <p:cNvSpPr/>
          <p:nvPr/>
        </p:nvSpPr>
        <p:spPr>
          <a:xfrm>
            <a:off x="1827758" y="6238875"/>
            <a:ext cx="14275392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profile, Customer type and diversification, management depth and margin producing technology investments all drive premium pricing.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952500" y="6924675"/>
            <a:ext cx="725016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3600" dirty="0"/>
          </a:p>
        </p:txBody>
      </p:sp>
      <p:sp>
        <p:nvSpPr>
          <p:cNvPr id="15" name="Text 12"/>
          <p:cNvSpPr/>
          <p:nvPr/>
        </p:nvSpPr>
        <p:spPr>
          <a:xfrm>
            <a:off x="1868016" y="6924675"/>
            <a:ext cx="12599762" cy="5000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preparing now — whether buying or selling</a:t>
            </a:r>
            <a:endParaRPr lang="en-US" sz="3300" dirty="0"/>
          </a:p>
        </p:txBody>
      </p:sp>
      <p:sp>
        <p:nvSpPr>
          <p:cNvPr id="16" name="Text 13"/>
          <p:cNvSpPr/>
          <p:nvPr/>
        </p:nvSpPr>
        <p:spPr>
          <a:xfrm>
            <a:off x="1868016" y="7462838"/>
            <a:ext cx="12599762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best outcomes come from planned processes, not reactive ones. 12–24 months of preparation makes the difference.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895383" y="2850356"/>
            <a:ext cx="497235" cy="4619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000" b="1" i="1" kern="0" spc="-180" dirty="0">
                <a:solidFill>
                  <a:srgbClr val="CAEAF7">
                    <a:alpha val="3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071319" y="3655219"/>
            <a:ext cx="6145362" cy="1885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en-US" sz="6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 &amp; DISCUSSION.</a:t>
            </a:r>
            <a:endParaRPr lang="en-US" sz="6600" dirty="0"/>
          </a:p>
        </p:txBody>
      </p:sp>
      <p:sp>
        <p:nvSpPr>
          <p:cNvPr id="4" name="Text 2"/>
          <p:cNvSpPr/>
          <p:nvPr/>
        </p:nvSpPr>
        <p:spPr>
          <a:xfrm>
            <a:off x="6159464" y="5731669"/>
            <a:ext cx="5968998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en-US" sz="255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 Herbick · Founder &amp; CEO, Pursant</a:t>
            </a:r>
            <a:endParaRPr lang="en-US" sz="255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664723" y="6674644"/>
            <a:ext cx="952500" cy="952500"/>
          </a:xfrm>
          <a:prstGeom prst="ellipse">
            <a:avLst/>
          </a:prstGeom>
        </p:spPr>
      </p:pic>
      <p:sp>
        <p:nvSpPr>
          <p:cNvPr id="6" name="Text 3"/>
          <p:cNvSpPr/>
          <p:nvPr/>
        </p:nvSpPr>
        <p:spPr>
          <a:xfrm>
            <a:off x="9074423" y="6915150"/>
            <a:ext cx="1624980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pursant.com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9074423" y="7172325"/>
            <a:ext cx="4779142" cy="34517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mherbick@pursant.com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900256" y="9820275"/>
            <a:ext cx="358743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500" b="1" kern="0" spc="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ISSA · ALTUS COLLECTIVE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3064414" y="9820275"/>
            <a:ext cx="4334205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500" b="1" kern="0" spc="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ALTUS SUMMIT 2026 · CHICAGO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3405188"/>
            <a:ext cx="1687449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9000" dirty="0"/>
          </a:p>
        </p:txBody>
      </p:sp>
      <p:sp>
        <p:nvSpPr>
          <p:cNvPr id="3" name="Text 1"/>
          <p:cNvSpPr/>
          <p:nvPr/>
        </p:nvSpPr>
        <p:spPr>
          <a:xfrm>
            <a:off x="952500" y="4700588"/>
            <a:ext cx="1687449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45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ONE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52500" y="5072063"/>
            <a:ext cx="16874490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DATA.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52500" y="6100763"/>
            <a:ext cx="7848600" cy="1009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55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M&amp;A multiples in the BSC space — what buyers are paying and why.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952500" y="9820275"/>
            <a:ext cx="358743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ISSA · ALTUS COLLECTIVE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6914465" y="9577388"/>
            <a:ext cx="497235" cy="4619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3000" b="1" i="1" kern="0" spc="-180" dirty="0">
                <a:solidFill>
                  <a:srgbClr val="CAEAF7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381000"/>
            <a:ext cx="27600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i="1" kern="0" spc="-5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1266602" y="381000"/>
            <a:ext cx="78447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kern="0" spc="20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ALTUS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2108225" y="395288"/>
            <a:ext cx="15098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kern="0" spc="203" dirty="0">
                <a:solidFill>
                  <a:srgbClr val="1A1A1A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2316361" y="404813"/>
            <a:ext cx="127076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200" b="1" kern="0" spc="14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COLLECTIVE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5301689" y="385763"/>
            <a:ext cx="2110011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75" dirty="0">
                <a:solidFill>
                  <a:srgbClr val="1A1A1A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· THE DATA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952500" y="800100"/>
            <a:ext cx="16383000" cy="9525"/>
          </a:xfrm>
          <a:prstGeom prst="rect">
            <a:avLst/>
          </a:prstGeom>
          <a:solidFill>
            <a:srgbClr val="808080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905000" y="2115964"/>
            <a:ext cx="1491234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450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BSCS ARE VALUED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905000" y="2411239"/>
            <a:ext cx="14912340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4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Valuation Formula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1905000" y="3203674"/>
            <a:ext cx="7358063" cy="990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BSC companies trade at multiples of EBITDA. Company, market, and buyer factors determine the range.</a:t>
            </a:r>
            <a:endParaRPr lang="en-US" sz="2100" dirty="0"/>
          </a:p>
        </p:txBody>
      </p:sp>
      <p:sp>
        <p:nvSpPr>
          <p:cNvPr id="11" name="Shape 9"/>
          <p:cNvSpPr/>
          <p:nvPr/>
        </p:nvSpPr>
        <p:spPr>
          <a:xfrm>
            <a:off x="3853830" y="5032474"/>
            <a:ext cx="2115443" cy="661988"/>
          </a:xfrm>
          <a:prstGeom prst="rect">
            <a:avLst/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234830" y="5184874"/>
            <a:ext cx="1429643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550" b="1" kern="0" spc="127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2550" dirty="0"/>
          </a:p>
        </p:txBody>
      </p:sp>
      <p:sp>
        <p:nvSpPr>
          <p:cNvPr id="13" name="Shape 11"/>
          <p:cNvSpPr/>
          <p:nvPr/>
        </p:nvSpPr>
        <p:spPr>
          <a:xfrm>
            <a:off x="3853830" y="5770662"/>
            <a:ext cx="2115443" cy="390525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006230" y="5865912"/>
            <a:ext cx="1810643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650" b="1" kern="0" spc="8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REPORTED</a:t>
            </a:r>
            <a:endParaRPr lang="en-US" sz="1650" dirty="0"/>
          </a:p>
        </p:txBody>
      </p:sp>
      <p:sp>
        <p:nvSpPr>
          <p:cNvPr id="15" name="Shape 13"/>
          <p:cNvSpPr/>
          <p:nvPr/>
        </p:nvSpPr>
        <p:spPr>
          <a:xfrm>
            <a:off x="3853830" y="6218337"/>
            <a:ext cx="2115443" cy="390525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006230" y="6313587"/>
            <a:ext cx="1810643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650" b="1" kern="0" spc="8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ADJUSTED</a:t>
            </a:r>
            <a:endParaRPr lang="en-US" sz="1650" dirty="0"/>
          </a:p>
        </p:txBody>
      </p:sp>
      <p:sp>
        <p:nvSpPr>
          <p:cNvPr id="17" name="Shape 15"/>
          <p:cNvSpPr/>
          <p:nvPr/>
        </p:nvSpPr>
        <p:spPr>
          <a:xfrm>
            <a:off x="3853830" y="6666012"/>
            <a:ext cx="2115443" cy="390525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006230" y="6761262"/>
            <a:ext cx="1810643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650" b="1" kern="0" spc="8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LTM</a:t>
            </a:r>
            <a:endParaRPr lang="en-US" sz="1650" dirty="0"/>
          </a:p>
        </p:txBody>
      </p:sp>
      <p:sp>
        <p:nvSpPr>
          <p:cNvPr id="19" name="Shape 17"/>
          <p:cNvSpPr/>
          <p:nvPr/>
        </p:nvSpPr>
        <p:spPr>
          <a:xfrm>
            <a:off x="3853830" y="7113687"/>
            <a:ext cx="2115443" cy="390525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006230" y="7208937"/>
            <a:ext cx="1810643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650" b="1" kern="0" spc="8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NTM</a:t>
            </a:r>
            <a:endParaRPr lang="en-US" sz="1650" dirty="0"/>
          </a:p>
        </p:txBody>
      </p:sp>
      <p:sp>
        <p:nvSpPr>
          <p:cNvPr id="21" name="Shape 19"/>
          <p:cNvSpPr/>
          <p:nvPr/>
        </p:nvSpPr>
        <p:spPr>
          <a:xfrm>
            <a:off x="3853830" y="7561362"/>
            <a:ext cx="2115443" cy="390525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006230" y="7656612"/>
            <a:ext cx="1810643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650" b="1" kern="0" spc="8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PROFORMA</a:t>
            </a:r>
            <a:endParaRPr lang="en-US" sz="1650" dirty="0"/>
          </a:p>
        </p:txBody>
      </p:sp>
      <p:sp>
        <p:nvSpPr>
          <p:cNvPr id="23" name="Text 21"/>
          <p:cNvSpPr/>
          <p:nvPr/>
        </p:nvSpPr>
        <p:spPr>
          <a:xfrm>
            <a:off x="6350273" y="6149280"/>
            <a:ext cx="48771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</a:t>
            </a:r>
            <a:endParaRPr lang="en-US" sz="5400" dirty="0"/>
          </a:p>
        </p:txBody>
      </p:sp>
      <p:sp>
        <p:nvSpPr>
          <p:cNvPr id="24" name="Shape 22"/>
          <p:cNvSpPr/>
          <p:nvPr/>
        </p:nvSpPr>
        <p:spPr>
          <a:xfrm>
            <a:off x="7356946" y="5256312"/>
            <a:ext cx="2538338" cy="661988"/>
          </a:xfrm>
          <a:prstGeom prst="rect">
            <a:avLst/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7737946" y="5408712"/>
            <a:ext cx="1852538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550" b="1" kern="0" spc="127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</a:t>
            </a:r>
            <a:endParaRPr lang="en-US" sz="2550" dirty="0"/>
          </a:p>
        </p:txBody>
      </p:sp>
      <p:sp>
        <p:nvSpPr>
          <p:cNvPr id="26" name="Shape 24"/>
          <p:cNvSpPr/>
          <p:nvPr/>
        </p:nvSpPr>
        <p:spPr>
          <a:xfrm>
            <a:off x="7142783" y="5994499"/>
            <a:ext cx="2966665" cy="390525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7288783" y="6089749"/>
            <a:ext cx="2674665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650" b="1" kern="0" spc="8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PROFILE</a:t>
            </a:r>
            <a:endParaRPr lang="en-US" sz="1650" dirty="0"/>
          </a:p>
        </p:txBody>
      </p:sp>
      <p:sp>
        <p:nvSpPr>
          <p:cNvPr id="28" name="Shape 26"/>
          <p:cNvSpPr/>
          <p:nvPr/>
        </p:nvSpPr>
        <p:spPr>
          <a:xfrm>
            <a:off x="7142783" y="6442174"/>
            <a:ext cx="2966665" cy="390525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7288783" y="6537424"/>
            <a:ext cx="2674665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650" b="1" kern="0" spc="8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 DRIVERS</a:t>
            </a:r>
            <a:endParaRPr lang="en-US" sz="1650" dirty="0"/>
          </a:p>
        </p:txBody>
      </p:sp>
      <p:sp>
        <p:nvSpPr>
          <p:cNvPr id="30" name="Shape 28"/>
          <p:cNvSpPr/>
          <p:nvPr/>
        </p:nvSpPr>
        <p:spPr>
          <a:xfrm>
            <a:off x="7142783" y="6889849"/>
            <a:ext cx="2966665" cy="390525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7288783" y="6985099"/>
            <a:ext cx="2674665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650" b="1" kern="0" spc="8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CONDITIONS</a:t>
            </a:r>
            <a:endParaRPr lang="en-US" sz="1650" dirty="0"/>
          </a:p>
        </p:txBody>
      </p:sp>
      <p:sp>
        <p:nvSpPr>
          <p:cNvPr id="32" name="Shape 30"/>
          <p:cNvSpPr/>
          <p:nvPr/>
        </p:nvSpPr>
        <p:spPr>
          <a:xfrm>
            <a:off x="7142783" y="7337524"/>
            <a:ext cx="2966665" cy="390525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7288783" y="7432774"/>
            <a:ext cx="2674665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650" b="1" kern="0" spc="8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 PROFILE</a:t>
            </a:r>
            <a:endParaRPr lang="en-US" sz="1650" dirty="0"/>
          </a:p>
        </p:txBody>
      </p:sp>
      <p:sp>
        <p:nvSpPr>
          <p:cNvPr id="34" name="Text 32"/>
          <p:cNvSpPr/>
          <p:nvPr/>
        </p:nvSpPr>
        <p:spPr>
          <a:xfrm>
            <a:off x="10490448" y="6149280"/>
            <a:ext cx="514499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</a:t>
            </a:r>
            <a:endParaRPr lang="en-US" sz="5400" dirty="0"/>
          </a:p>
        </p:txBody>
      </p:sp>
      <p:sp>
        <p:nvSpPr>
          <p:cNvPr id="35" name="Shape 33"/>
          <p:cNvSpPr/>
          <p:nvPr/>
        </p:nvSpPr>
        <p:spPr>
          <a:xfrm>
            <a:off x="11309747" y="5608290"/>
            <a:ext cx="3124349" cy="1767780"/>
          </a:xfrm>
          <a:prstGeom prst="rect">
            <a:avLst/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11720082" y="5989290"/>
            <a:ext cx="2303679" cy="10438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3300" b="1" dirty="0">
                <a:solidFill>
                  <a:srgbClr val="1A1A1A"/>
                </a:solidFill>
                <a:highlight>
                  <a:srgbClr val="CAEAF7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Enterprise Value</a:t>
            </a:r>
            <a:endParaRPr lang="en-US" sz="3300" dirty="0"/>
          </a:p>
        </p:txBody>
      </p:sp>
      <p:sp>
        <p:nvSpPr>
          <p:cNvPr id="37" name="Text 35"/>
          <p:cNvSpPr/>
          <p:nvPr/>
        </p:nvSpPr>
        <p:spPr>
          <a:xfrm>
            <a:off x="952500" y="9820275"/>
            <a:ext cx="358743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ISSA · ALTUS COLLECTIVE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381000"/>
            <a:ext cx="27600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i="1" kern="0" spc="-5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1266602" y="381000"/>
            <a:ext cx="78447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kern="0" spc="20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ALTUS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2108225" y="395288"/>
            <a:ext cx="15098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kern="0" spc="203" dirty="0">
                <a:solidFill>
                  <a:srgbClr val="1A1A1A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2316361" y="404813"/>
            <a:ext cx="127076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200" b="1" kern="0" spc="14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COLLECTIVE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5301689" y="385763"/>
            <a:ext cx="2110011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75" dirty="0">
                <a:solidFill>
                  <a:srgbClr val="1A1A1A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· THE DATA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952500" y="800100"/>
            <a:ext cx="16383000" cy="9525"/>
          </a:xfrm>
          <a:prstGeom prst="rect">
            <a:avLst/>
          </a:prstGeom>
          <a:solidFill>
            <a:srgbClr val="808080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905000" y="1304925"/>
            <a:ext cx="14912340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4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Valuation Multiples Over Time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1905000" y="2021160"/>
            <a:ext cx="1491234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Enterprise Value TEV/EBITDA — by Deal Size</a:t>
            </a:r>
            <a:endParaRPr lang="en-US" sz="1650" dirty="0"/>
          </a:p>
        </p:txBody>
      </p:sp>
      <p:sp>
        <p:nvSpPr>
          <p:cNvPr id="10" name="Shape 8"/>
          <p:cNvSpPr/>
          <p:nvPr/>
        </p:nvSpPr>
        <p:spPr>
          <a:xfrm>
            <a:off x="2303413" y="4545285"/>
            <a:ext cx="342900" cy="1457325"/>
          </a:xfrm>
          <a:prstGeom prst="roundRect">
            <a:avLst>
              <a:gd name="adj" fmla="val 5556"/>
            </a:avLst>
          </a:prstGeom>
          <a:solidFill>
            <a:srgbClr val="1A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342331" y="4316685"/>
            <a:ext cx="341263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5.8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2674888" y="4373835"/>
            <a:ext cx="342900" cy="1628775"/>
          </a:xfrm>
          <a:prstGeom prst="roundRect">
            <a:avLst>
              <a:gd name="adj" fmla="val 5556"/>
            </a:avLst>
          </a:prstGeom>
          <a:solidFill>
            <a:srgbClr val="888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711053" y="4145235"/>
            <a:ext cx="34677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6.5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3046363" y="4126185"/>
            <a:ext cx="342900" cy="1876425"/>
          </a:xfrm>
          <a:prstGeom prst="roundRect">
            <a:avLst>
              <a:gd name="adj" fmla="val 5556"/>
            </a:avLst>
          </a:prstGeom>
          <a:solidFill>
            <a:srgbClr val="1A6B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086212" y="3897585"/>
            <a:ext cx="339403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7.5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3417838" y="3926160"/>
            <a:ext cx="342900" cy="2076450"/>
          </a:xfrm>
          <a:prstGeom prst="roundRect">
            <a:avLst>
              <a:gd name="adj" fmla="val 5556"/>
            </a:avLst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457501" y="3697560"/>
            <a:ext cx="33977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8.3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2409899" y="6135960"/>
            <a:ext cx="1320552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2003–2020</a:t>
            </a:r>
            <a:endParaRPr lang="en-US" sz="1650" dirty="0"/>
          </a:p>
        </p:txBody>
      </p:sp>
      <p:sp>
        <p:nvSpPr>
          <p:cNvPr id="19" name="Shape 17"/>
          <p:cNvSpPr/>
          <p:nvPr/>
        </p:nvSpPr>
        <p:spPr>
          <a:xfrm>
            <a:off x="4748213" y="4478610"/>
            <a:ext cx="342900" cy="1524000"/>
          </a:xfrm>
          <a:prstGeom prst="roundRect">
            <a:avLst>
              <a:gd name="adj" fmla="val 5556"/>
            </a:avLst>
          </a:prstGeom>
          <a:solidFill>
            <a:srgbClr val="1A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02200" y="4250010"/>
            <a:ext cx="31112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6.1</a:t>
            </a:r>
            <a:endParaRPr lang="en-US" sz="1350" dirty="0"/>
          </a:p>
        </p:txBody>
      </p:sp>
      <p:sp>
        <p:nvSpPr>
          <p:cNvPr id="21" name="Shape 19"/>
          <p:cNvSpPr/>
          <p:nvPr/>
        </p:nvSpPr>
        <p:spPr>
          <a:xfrm>
            <a:off x="5119688" y="4202385"/>
            <a:ext cx="342900" cy="1800225"/>
          </a:xfrm>
          <a:prstGeom prst="roundRect">
            <a:avLst>
              <a:gd name="adj" fmla="val 5556"/>
            </a:avLst>
          </a:prstGeom>
          <a:solidFill>
            <a:srgbClr val="888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160132" y="3973785"/>
            <a:ext cx="338212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7.2</a:t>
            </a:r>
            <a:endParaRPr lang="en-US" sz="1350" dirty="0"/>
          </a:p>
        </p:txBody>
      </p:sp>
      <p:sp>
        <p:nvSpPr>
          <p:cNvPr id="23" name="Shape 21"/>
          <p:cNvSpPr/>
          <p:nvPr/>
        </p:nvSpPr>
        <p:spPr>
          <a:xfrm>
            <a:off x="5491163" y="3926160"/>
            <a:ext cx="342900" cy="2076450"/>
          </a:xfrm>
          <a:prstGeom prst="roundRect">
            <a:avLst>
              <a:gd name="adj" fmla="val 5556"/>
            </a:avLst>
          </a:prstGeom>
          <a:solidFill>
            <a:srgbClr val="1A6B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530825" y="3697560"/>
            <a:ext cx="33977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8.3</a:t>
            </a:r>
            <a:endParaRPr lang="en-US" sz="1350" dirty="0"/>
          </a:p>
        </p:txBody>
      </p:sp>
      <p:sp>
        <p:nvSpPr>
          <p:cNvPr id="25" name="Shape 23"/>
          <p:cNvSpPr/>
          <p:nvPr/>
        </p:nvSpPr>
        <p:spPr>
          <a:xfrm>
            <a:off x="5862638" y="3668985"/>
            <a:ext cx="342900" cy="2333625"/>
          </a:xfrm>
          <a:prstGeom prst="roundRect">
            <a:avLst>
              <a:gd name="adj" fmla="val 5556"/>
            </a:avLst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899584" y="3440385"/>
            <a:ext cx="345207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9.3</a:t>
            </a:r>
            <a:endParaRPr lang="en-US" sz="1350" dirty="0"/>
          </a:p>
        </p:txBody>
      </p:sp>
      <p:sp>
        <p:nvSpPr>
          <p:cNvPr id="27" name="Text 25"/>
          <p:cNvSpPr/>
          <p:nvPr/>
        </p:nvSpPr>
        <p:spPr>
          <a:xfrm>
            <a:off x="5225579" y="6135960"/>
            <a:ext cx="578718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</a:t>
            </a:r>
            <a:endParaRPr lang="en-US" sz="1650" dirty="0"/>
          </a:p>
        </p:txBody>
      </p:sp>
      <p:sp>
        <p:nvSpPr>
          <p:cNvPr id="28" name="Shape 26"/>
          <p:cNvSpPr/>
          <p:nvPr/>
        </p:nvSpPr>
        <p:spPr>
          <a:xfrm>
            <a:off x="7192938" y="4402410"/>
            <a:ext cx="342900" cy="1600200"/>
          </a:xfrm>
          <a:prstGeom prst="roundRect">
            <a:avLst>
              <a:gd name="adj" fmla="val 5556"/>
            </a:avLst>
          </a:prstGeom>
          <a:solidFill>
            <a:srgbClr val="1A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7224043" y="4173810"/>
            <a:ext cx="35689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6.4</a:t>
            </a:r>
            <a:endParaRPr lang="en-US" sz="1350" dirty="0"/>
          </a:p>
        </p:txBody>
      </p:sp>
      <p:sp>
        <p:nvSpPr>
          <p:cNvPr id="30" name="Shape 28"/>
          <p:cNvSpPr/>
          <p:nvPr/>
        </p:nvSpPr>
        <p:spPr>
          <a:xfrm>
            <a:off x="7564413" y="4221435"/>
            <a:ext cx="342900" cy="1781175"/>
          </a:xfrm>
          <a:prstGeom prst="roundRect">
            <a:avLst>
              <a:gd name="adj" fmla="val 5556"/>
            </a:avLst>
          </a:prstGeom>
          <a:solidFill>
            <a:srgbClr val="888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7622084" y="3992835"/>
            <a:ext cx="303758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7.1</a:t>
            </a:r>
            <a:endParaRPr lang="en-US" sz="1350" dirty="0"/>
          </a:p>
        </p:txBody>
      </p:sp>
      <p:sp>
        <p:nvSpPr>
          <p:cNvPr id="32" name="Shape 30"/>
          <p:cNvSpPr/>
          <p:nvPr/>
        </p:nvSpPr>
        <p:spPr>
          <a:xfrm>
            <a:off x="7935888" y="3869010"/>
            <a:ext cx="342900" cy="2133600"/>
          </a:xfrm>
          <a:prstGeom prst="roundRect">
            <a:avLst>
              <a:gd name="adj" fmla="val 5556"/>
            </a:avLst>
          </a:prstGeom>
          <a:solidFill>
            <a:srgbClr val="1A6B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7974806" y="3640410"/>
            <a:ext cx="341263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8.5</a:t>
            </a:r>
            <a:endParaRPr lang="en-US" sz="1350" dirty="0"/>
          </a:p>
        </p:txBody>
      </p:sp>
      <p:sp>
        <p:nvSpPr>
          <p:cNvPr id="34" name="Shape 32"/>
          <p:cNvSpPr/>
          <p:nvPr/>
        </p:nvSpPr>
        <p:spPr>
          <a:xfrm>
            <a:off x="8307363" y="3697560"/>
            <a:ext cx="342900" cy="2305050"/>
          </a:xfrm>
          <a:prstGeom prst="roundRect">
            <a:avLst>
              <a:gd name="adj" fmla="val 5556"/>
            </a:avLst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8344123" y="3468960"/>
            <a:ext cx="34557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9.2</a:t>
            </a:r>
            <a:endParaRPr lang="en-US" sz="1350" dirty="0"/>
          </a:p>
        </p:txBody>
      </p:sp>
      <p:sp>
        <p:nvSpPr>
          <p:cNvPr id="36" name="Text 34"/>
          <p:cNvSpPr/>
          <p:nvPr/>
        </p:nvSpPr>
        <p:spPr>
          <a:xfrm>
            <a:off x="7649319" y="6135960"/>
            <a:ext cx="620837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</a:t>
            </a:r>
            <a:endParaRPr lang="en-US" sz="1650" dirty="0"/>
          </a:p>
        </p:txBody>
      </p:sp>
      <p:sp>
        <p:nvSpPr>
          <p:cNvPr id="37" name="Shape 35"/>
          <p:cNvSpPr/>
          <p:nvPr/>
        </p:nvSpPr>
        <p:spPr>
          <a:xfrm>
            <a:off x="9637737" y="4526235"/>
            <a:ext cx="342900" cy="1476375"/>
          </a:xfrm>
          <a:prstGeom prst="roundRect">
            <a:avLst>
              <a:gd name="adj" fmla="val 5556"/>
            </a:avLst>
          </a:prstGeom>
          <a:solidFill>
            <a:srgbClr val="1A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9673903" y="4297635"/>
            <a:ext cx="34677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5.9</a:t>
            </a:r>
            <a:endParaRPr lang="en-US" sz="1350" dirty="0"/>
          </a:p>
        </p:txBody>
      </p:sp>
      <p:sp>
        <p:nvSpPr>
          <p:cNvPr id="39" name="Shape 37"/>
          <p:cNvSpPr/>
          <p:nvPr/>
        </p:nvSpPr>
        <p:spPr>
          <a:xfrm>
            <a:off x="10009212" y="4278585"/>
            <a:ext cx="342900" cy="1724025"/>
          </a:xfrm>
          <a:prstGeom prst="roundRect">
            <a:avLst>
              <a:gd name="adj" fmla="val 5556"/>
            </a:avLst>
          </a:prstGeom>
          <a:solidFill>
            <a:srgbClr val="888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10042624" y="4049985"/>
            <a:ext cx="35227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6.9</a:t>
            </a:r>
            <a:endParaRPr lang="en-US" sz="1350" dirty="0"/>
          </a:p>
        </p:txBody>
      </p:sp>
      <p:sp>
        <p:nvSpPr>
          <p:cNvPr id="41" name="Shape 39"/>
          <p:cNvSpPr/>
          <p:nvPr/>
        </p:nvSpPr>
        <p:spPr>
          <a:xfrm>
            <a:off x="10380687" y="3973785"/>
            <a:ext cx="342900" cy="2028825"/>
          </a:xfrm>
          <a:prstGeom prst="roundRect">
            <a:avLst>
              <a:gd name="adj" fmla="val 5556"/>
            </a:avLst>
          </a:prstGeom>
          <a:solidFill>
            <a:srgbClr val="1A6B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10437428" y="3745185"/>
            <a:ext cx="30561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8.1</a:t>
            </a:r>
            <a:endParaRPr lang="en-US" sz="1350" dirty="0"/>
          </a:p>
        </p:txBody>
      </p:sp>
      <p:sp>
        <p:nvSpPr>
          <p:cNvPr id="43" name="Shape 41"/>
          <p:cNvSpPr/>
          <p:nvPr/>
        </p:nvSpPr>
        <p:spPr>
          <a:xfrm>
            <a:off x="10752162" y="3621360"/>
            <a:ext cx="342900" cy="2381250"/>
          </a:xfrm>
          <a:prstGeom prst="roundRect">
            <a:avLst>
              <a:gd name="adj" fmla="val 5556"/>
            </a:avLst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10788328" y="3392760"/>
            <a:ext cx="34677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9.5</a:t>
            </a:r>
            <a:endParaRPr lang="en-US" sz="1350" dirty="0"/>
          </a:p>
        </p:txBody>
      </p:sp>
      <p:sp>
        <p:nvSpPr>
          <p:cNvPr id="45" name="Text 43"/>
          <p:cNvSpPr/>
          <p:nvPr/>
        </p:nvSpPr>
        <p:spPr>
          <a:xfrm>
            <a:off x="10094268" y="6135960"/>
            <a:ext cx="620464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</a:t>
            </a:r>
            <a:endParaRPr lang="en-US" sz="1650" dirty="0"/>
          </a:p>
        </p:txBody>
      </p:sp>
      <p:sp>
        <p:nvSpPr>
          <p:cNvPr id="46" name="Shape 44"/>
          <p:cNvSpPr/>
          <p:nvPr/>
        </p:nvSpPr>
        <p:spPr>
          <a:xfrm>
            <a:off x="12082463" y="4402410"/>
            <a:ext cx="342900" cy="1600200"/>
          </a:xfrm>
          <a:prstGeom prst="roundRect">
            <a:avLst>
              <a:gd name="adj" fmla="val 5556"/>
            </a:avLst>
          </a:prstGeom>
          <a:solidFill>
            <a:srgbClr val="1A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12113568" y="4173810"/>
            <a:ext cx="35689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6.4</a:t>
            </a:r>
            <a:endParaRPr lang="en-US" sz="1350" dirty="0"/>
          </a:p>
        </p:txBody>
      </p:sp>
      <p:sp>
        <p:nvSpPr>
          <p:cNvPr id="48" name="Shape 46"/>
          <p:cNvSpPr/>
          <p:nvPr/>
        </p:nvSpPr>
        <p:spPr>
          <a:xfrm>
            <a:off x="12453938" y="4297635"/>
            <a:ext cx="342900" cy="1704975"/>
          </a:xfrm>
          <a:prstGeom prst="roundRect">
            <a:avLst>
              <a:gd name="adj" fmla="val 5556"/>
            </a:avLst>
          </a:prstGeom>
          <a:solidFill>
            <a:srgbClr val="888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12490103" y="4069035"/>
            <a:ext cx="34677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6.8</a:t>
            </a:r>
            <a:endParaRPr lang="en-US" sz="1350" dirty="0"/>
          </a:p>
        </p:txBody>
      </p:sp>
      <p:sp>
        <p:nvSpPr>
          <p:cNvPr id="50" name="Shape 48"/>
          <p:cNvSpPr/>
          <p:nvPr/>
        </p:nvSpPr>
        <p:spPr>
          <a:xfrm>
            <a:off x="12825413" y="3973785"/>
            <a:ext cx="342900" cy="2028825"/>
          </a:xfrm>
          <a:prstGeom prst="roundRect">
            <a:avLst>
              <a:gd name="adj" fmla="val 5556"/>
            </a:avLst>
          </a:prstGeom>
          <a:solidFill>
            <a:srgbClr val="1A6B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12882153" y="3745185"/>
            <a:ext cx="30561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8.1</a:t>
            </a:r>
            <a:endParaRPr lang="en-US" sz="1350" dirty="0"/>
          </a:p>
        </p:txBody>
      </p:sp>
      <p:sp>
        <p:nvSpPr>
          <p:cNvPr id="52" name="Shape 50"/>
          <p:cNvSpPr/>
          <p:nvPr/>
        </p:nvSpPr>
        <p:spPr>
          <a:xfrm>
            <a:off x="13196888" y="3869010"/>
            <a:ext cx="342900" cy="2133600"/>
          </a:xfrm>
          <a:prstGeom prst="roundRect">
            <a:avLst>
              <a:gd name="adj" fmla="val 5556"/>
            </a:avLst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13235806" y="3640410"/>
            <a:ext cx="341263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8.5</a:t>
            </a:r>
            <a:endParaRPr lang="en-US" sz="1350" dirty="0"/>
          </a:p>
        </p:txBody>
      </p:sp>
      <p:sp>
        <p:nvSpPr>
          <p:cNvPr id="54" name="Text 52"/>
          <p:cNvSpPr/>
          <p:nvPr/>
        </p:nvSpPr>
        <p:spPr>
          <a:xfrm>
            <a:off x="12531923" y="6135960"/>
            <a:ext cx="634678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</a:t>
            </a:r>
            <a:endParaRPr lang="en-US" sz="1650" dirty="0"/>
          </a:p>
        </p:txBody>
      </p:sp>
      <p:sp>
        <p:nvSpPr>
          <p:cNvPr id="55" name="Shape 53"/>
          <p:cNvSpPr/>
          <p:nvPr/>
        </p:nvSpPr>
        <p:spPr>
          <a:xfrm>
            <a:off x="14527188" y="4402410"/>
            <a:ext cx="342900" cy="1600200"/>
          </a:xfrm>
          <a:prstGeom prst="roundRect">
            <a:avLst>
              <a:gd name="adj" fmla="val 5556"/>
            </a:avLst>
          </a:prstGeom>
          <a:solidFill>
            <a:srgbClr val="1A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14558293" y="4173810"/>
            <a:ext cx="35689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6.4</a:t>
            </a:r>
            <a:endParaRPr lang="en-US" sz="1350" dirty="0"/>
          </a:p>
        </p:txBody>
      </p:sp>
      <p:sp>
        <p:nvSpPr>
          <p:cNvPr id="57" name="Shape 55"/>
          <p:cNvSpPr/>
          <p:nvPr/>
        </p:nvSpPr>
        <p:spPr>
          <a:xfrm>
            <a:off x="14898663" y="4297635"/>
            <a:ext cx="342900" cy="1704975"/>
          </a:xfrm>
          <a:prstGeom prst="roundRect">
            <a:avLst>
              <a:gd name="adj" fmla="val 5556"/>
            </a:avLst>
          </a:prstGeom>
          <a:solidFill>
            <a:srgbClr val="888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14934828" y="4069035"/>
            <a:ext cx="34677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6.8</a:t>
            </a:r>
            <a:endParaRPr lang="en-US" sz="1350" dirty="0"/>
          </a:p>
        </p:txBody>
      </p:sp>
      <p:sp>
        <p:nvSpPr>
          <p:cNvPr id="59" name="Shape 57"/>
          <p:cNvSpPr/>
          <p:nvPr/>
        </p:nvSpPr>
        <p:spPr>
          <a:xfrm>
            <a:off x="15270138" y="3926160"/>
            <a:ext cx="342900" cy="2076450"/>
          </a:xfrm>
          <a:prstGeom prst="roundRect">
            <a:avLst>
              <a:gd name="adj" fmla="val 5556"/>
            </a:avLst>
          </a:prstGeom>
          <a:solidFill>
            <a:srgbClr val="1A6B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15309800" y="3697560"/>
            <a:ext cx="33977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8.3</a:t>
            </a:r>
            <a:endParaRPr lang="en-US" sz="1350" dirty="0"/>
          </a:p>
        </p:txBody>
      </p:sp>
      <p:sp>
        <p:nvSpPr>
          <p:cNvPr id="61" name="Shape 59"/>
          <p:cNvSpPr/>
          <p:nvPr/>
        </p:nvSpPr>
        <p:spPr>
          <a:xfrm>
            <a:off x="15641613" y="3421335"/>
            <a:ext cx="342900" cy="2581275"/>
          </a:xfrm>
          <a:prstGeom prst="roundRect">
            <a:avLst>
              <a:gd name="adj" fmla="val 5556"/>
            </a:avLst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15636553" y="3192735"/>
            <a:ext cx="42922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10.3</a:t>
            </a:r>
            <a:endParaRPr lang="en-US" sz="1350" dirty="0"/>
          </a:p>
        </p:txBody>
      </p:sp>
      <p:sp>
        <p:nvSpPr>
          <p:cNvPr id="63" name="Text 61"/>
          <p:cNvSpPr/>
          <p:nvPr/>
        </p:nvSpPr>
        <p:spPr>
          <a:xfrm>
            <a:off x="14982825" y="6135960"/>
            <a:ext cx="622325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65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</a:t>
            </a:r>
            <a:endParaRPr lang="en-US" sz="1650" dirty="0"/>
          </a:p>
        </p:txBody>
      </p:sp>
      <p:sp>
        <p:nvSpPr>
          <p:cNvPr id="64" name="Shape 62"/>
          <p:cNvSpPr/>
          <p:nvPr/>
        </p:nvSpPr>
        <p:spPr>
          <a:xfrm>
            <a:off x="1905000" y="6583635"/>
            <a:ext cx="571500" cy="381000"/>
          </a:xfrm>
          <a:prstGeom prst="roundRect">
            <a:avLst>
              <a:gd name="adj" fmla="val 5000"/>
            </a:avLst>
          </a:prstGeom>
          <a:solidFill>
            <a:srgbClr val="1A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5" name="Text 63"/>
          <p:cNvSpPr/>
          <p:nvPr/>
        </p:nvSpPr>
        <p:spPr>
          <a:xfrm>
            <a:off x="2552700" y="6593160"/>
            <a:ext cx="2347392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$10M–$25M</a:t>
            </a:r>
            <a:endParaRPr lang="en-US" sz="3000" dirty="0"/>
          </a:p>
        </p:txBody>
      </p:sp>
      <p:sp>
        <p:nvSpPr>
          <p:cNvPr id="66" name="Shape 64"/>
          <p:cNvSpPr/>
          <p:nvPr/>
        </p:nvSpPr>
        <p:spPr>
          <a:xfrm>
            <a:off x="5128692" y="6583635"/>
            <a:ext cx="571500" cy="381000"/>
          </a:xfrm>
          <a:prstGeom prst="roundRect">
            <a:avLst>
              <a:gd name="adj" fmla="val 5000"/>
            </a:avLst>
          </a:prstGeom>
          <a:solidFill>
            <a:srgbClr val="8888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5776392" y="6593160"/>
            <a:ext cx="2426643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$25M–$50M</a:t>
            </a:r>
            <a:endParaRPr lang="en-US" sz="3000" dirty="0"/>
          </a:p>
        </p:txBody>
      </p:sp>
      <p:sp>
        <p:nvSpPr>
          <p:cNvPr id="68" name="Shape 66"/>
          <p:cNvSpPr/>
          <p:nvPr/>
        </p:nvSpPr>
        <p:spPr>
          <a:xfrm>
            <a:off x="8431634" y="6583635"/>
            <a:ext cx="571500" cy="381000"/>
          </a:xfrm>
          <a:prstGeom prst="roundRect">
            <a:avLst>
              <a:gd name="adj" fmla="val 5000"/>
            </a:avLst>
          </a:prstGeom>
          <a:solidFill>
            <a:srgbClr val="1A6B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9" name="Text 67"/>
          <p:cNvSpPr/>
          <p:nvPr/>
        </p:nvSpPr>
        <p:spPr>
          <a:xfrm>
            <a:off x="9079334" y="6593160"/>
            <a:ext cx="2667758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$50M–$100M</a:t>
            </a:r>
            <a:endParaRPr lang="en-US" sz="3000" dirty="0"/>
          </a:p>
        </p:txBody>
      </p:sp>
      <p:sp>
        <p:nvSpPr>
          <p:cNvPr id="70" name="Shape 68"/>
          <p:cNvSpPr/>
          <p:nvPr/>
        </p:nvSpPr>
        <p:spPr>
          <a:xfrm>
            <a:off x="11974190" y="6583635"/>
            <a:ext cx="571500" cy="381000"/>
          </a:xfrm>
          <a:prstGeom prst="roundRect">
            <a:avLst>
              <a:gd name="adj" fmla="val 5000"/>
            </a:avLst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1" name="Text 69"/>
          <p:cNvSpPr/>
          <p:nvPr/>
        </p:nvSpPr>
        <p:spPr>
          <a:xfrm>
            <a:off x="12621890" y="6593160"/>
            <a:ext cx="2912260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$100M–$250M</a:t>
            </a:r>
            <a:endParaRPr lang="en-US" sz="3000" dirty="0"/>
          </a:p>
        </p:txBody>
      </p:sp>
      <p:sp>
        <p:nvSpPr>
          <p:cNvPr id="72" name="Text 70"/>
          <p:cNvSpPr/>
          <p:nvPr/>
        </p:nvSpPr>
        <p:spPr>
          <a:xfrm>
            <a:off x="1905000" y="8601075"/>
            <a:ext cx="1491234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GF Data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381000"/>
            <a:ext cx="27600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i="1" kern="0" spc="-5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1266602" y="381000"/>
            <a:ext cx="78447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kern="0" spc="20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ALTUS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2108225" y="395288"/>
            <a:ext cx="15098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kern="0" spc="203" dirty="0">
                <a:solidFill>
                  <a:srgbClr val="1A1A1A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2316361" y="404813"/>
            <a:ext cx="127076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200" b="1" kern="0" spc="14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COLLECTIVE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5301689" y="385763"/>
            <a:ext cx="2110011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75" dirty="0">
                <a:solidFill>
                  <a:srgbClr val="1A1A1A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· THE DATA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905000" y="1295400"/>
            <a:ext cx="14912340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4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BSC Risk Profile &amp; Value Drivers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1905000" y="2011635"/>
            <a:ext cx="1491234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These company-specific components affect the valuation multiple.</a:t>
            </a:r>
            <a:endParaRPr lang="en-US" sz="1650" dirty="0"/>
          </a:p>
        </p:txBody>
      </p:sp>
      <p:sp>
        <p:nvSpPr>
          <p:cNvPr id="9" name="Shape 7"/>
          <p:cNvSpPr/>
          <p:nvPr/>
        </p:nvSpPr>
        <p:spPr>
          <a:xfrm>
            <a:off x="3781425" y="2821260"/>
            <a:ext cx="28575" cy="982935"/>
          </a:xfrm>
          <a:prstGeom prst="rect">
            <a:avLst/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905000" y="3049860"/>
            <a:ext cx="1724025" cy="5638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3928110" y="3126060"/>
            <a:ext cx="12531090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profile — revenue, gross margin, and EBITDA level &amp; trends</a:t>
            </a:r>
            <a:endParaRPr lang="en-US" sz="2100" dirty="0"/>
          </a:p>
        </p:txBody>
      </p:sp>
      <p:sp>
        <p:nvSpPr>
          <p:cNvPr id="12" name="Shape 10"/>
          <p:cNvSpPr/>
          <p:nvPr/>
        </p:nvSpPr>
        <p:spPr>
          <a:xfrm>
            <a:off x="3781425" y="3804196"/>
            <a:ext cx="28575" cy="1432471"/>
          </a:xfrm>
          <a:prstGeom prst="rect">
            <a:avLst/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905000" y="4225156"/>
            <a:ext cx="1394817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1905000" y="4520431"/>
            <a:ext cx="1067023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Metrics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3928110" y="4108996"/>
            <a:ext cx="12531090" cy="8609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Customer/revenue/margin concentrations and dependency</a:t>
            </a:r>
            <a:endParaRPr lang="en-US" sz="210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verticals — office, industrial, medical, retail, public vs. private</a:t>
            </a:r>
            <a:endParaRPr lang="en-US" sz="2100" dirty="0"/>
          </a:p>
        </p:txBody>
      </p:sp>
      <p:sp>
        <p:nvSpPr>
          <p:cNvPr id="16" name="Shape 14"/>
          <p:cNvSpPr/>
          <p:nvPr/>
        </p:nvSpPr>
        <p:spPr>
          <a:xfrm>
            <a:off x="3781425" y="5236666"/>
            <a:ext cx="28575" cy="1882006"/>
          </a:xfrm>
          <a:prstGeom prst="rect">
            <a:avLst/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905000" y="5882357"/>
            <a:ext cx="1178793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Talent &amp;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1905000" y="6177632"/>
            <a:ext cx="1581224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</a:t>
            </a:r>
            <a:endParaRPr lang="en-US" sz="2100" dirty="0"/>
          </a:p>
        </p:txBody>
      </p:sp>
      <p:sp>
        <p:nvSpPr>
          <p:cNvPr id="19" name="Text 17"/>
          <p:cNvSpPr/>
          <p:nvPr/>
        </p:nvSpPr>
        <p:spPr>
          <a:xfrm>
            <a:off x="3928110" y="5387718"/>
            <a:ext cx="12531090" cy="13105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retention history</a:t>
            </a:r>
            <a:endParaRPr lang="en-US" sz="210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Managerial and sales strength</a:t>
            </a:r>
            <a:endParaRPr lang="en-US" sz="210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Ownership operational dependency</a:t>
            </a:r>
          </a:p>
          <a:p>
            <a:pPr>
              <a:lnSpc>
                <a:spcPct val="140000"/>
              </a:lnSpc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Ownership staying or leaving</a:t>
            </a:r>
            <a:endParaRPr lang="en-US" sz="2100" dirty="0"/>
          </a:p>
        </p:txBody>
      </p:sp>
      <p:sp>
        <p:nvSpPr>
          <p:cNvPr id="20" name="Shape 18"/>
          <p:cNvSpPr/>
          <p:nvPr/>
        </p:nvSpPr>
        <p:spPr>
          <a:xfrm>
            <a:off x="3781425" y="7118672"/>
            <a:ext cx="28575" cy="2331541"/>
          </a:xfrm>
          <a:prstGeom prst="rect">
            <a:avLst/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905000" y="7841531"/>
            <a:ext cx="1255068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</a:t>
            </a:r>
            <a:endParaRPr lang="en-US" sz="2100" dirty="0"/>
          </a:p>
        </p:txBody>
      </p:sp>
      <p:sp>
        <p:nvSpPr>
          <p:cNvPr id="22" name="Text 20"/>
          <p:cNvSpPr/>
          <p:nvPr/>
        </p:nvSpPr>
        <p:spPr>
          <a:xfrm>
            <a:off x="1905000" y="8136806"/>
            <a:ext cx="1656159" cy="6286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Practices + Technology</a:t>
            </a:r>
            <a:endParaRPr lang="en-US" sz="2100" dirty="0"/>
          </a:p>
        </p:txBody>
      </p:sp>
      <p:sp>
        <p:nvSpPr>
          <p:cNvPr id="23" name="Text 21"/>
          <p:cNvSpPr/>
          <p:nvPr/>
        </p:nvSpPr>
        <p:spPr>
          <a:xfrm>
            <a:off x="3928110" y="7617680"/>
            <a:ext cx="12531090" cy="17600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Employment and/or subcontractor practices</a:t>
            </a:r>
            <a:endParaRPr lang="en-US" sz="210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of record keeping — financial, HR, customers</a:t>
            </a:r>
            <a:endParaRPr lang="en-US" sz="210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Technology — QC, reporting, scheduling, timekeeping</a:t>
            </a:r>
            <a:endParaRPr lang="en-US" sz="2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381000"/>
            <a:ext cx="27600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i="1" kern="0" spc="-5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1266602" y="381000"/>
            <a:ext cx="78447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kern="0" spc="20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ALTUS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2108225" y="395288"/>
            <a:ext cx="15098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kern="0" spc="203" dirty="0">
                <a:solidFill>
                  <a:srgbClr val="1A1A1A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2316361" y="404813"/>
            <a:ext cx="127076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200" b="1" kern="0" spc="14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COLLECTIVE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5301689" y="385763"/>
            <a:ext cx="2110011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75" dirty="0">
                <a:solidFill>
                  <a:srgbClr val="1A1A1A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· THE DATA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952500" y="800100"/>
            <a:ext cx="16383000" cy="9525"/>
          </a:xfrm>
          <a:prstGeom prst="rect">
            <a:avLst/>
          </a:prstGeom>
          <a:solidFill>
            <a:srgbClr val="808080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905000" y="1304925"/>
            <a:ext cx="14912340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4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Services Multiples 2025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1905000" y="2021160"/>
            <a:ext cx="14912340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Enterprise Value by Transaction Value (TEV) / EBITDA or SDE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2076450" y="5251475"/>
            <a:ext cx="952500" cy="889248"/>
          </a:xfrm>
          <a:prstGeom prst="roundRect">
            <a:avLst>
              <a:gd name="adj" fmla="val 3213"/>
            </a:avLst>
          </a:prstGeom>
          <a:solidFill>
            <a:srgbClr val="AAA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412727" y="5327675"/>
            <a:ext cx="356071" cy="314325"/>
          </a:xfrm>
          <a:prstGeom prst="rect">
            <a:avLst/>
          </a:prstGeom>
          <a:noFill/>
          <a:ln/>
          <a:effectLst>
            <a:outerShdw blurRad="28575" dist="9525" dir="5400000" algn="bl" rotWithShape="0">
              <a:srgbClr val="000000">
                <a:alpha val="30000"/>
              </a:srgbClr>
            </a:outerShdw>
          </a:effectLst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2×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2136577" y="6255023"/>
            <a:ext cx="832172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&lt;$500k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335262" y="6502673"/>
            <a:ext cx="43487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SDE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3429000" y="5251475"/>
            <a:ext cx="952500" cy="889248"/>
          </a:xfrm>
          <a:prstGeom prst="roundRect">
            <a:avLst>
              <a:gd name="adj" fmla="val 3213"/>
            </a:avLst>
          </a:prstGeom>
          <a:solidFill>
            <a:srgbClr val="AAA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765277" y="5327675"/>
            <a:ext cx="356071" cy="314325"/>
          </a:xfrm>
          <a:prstGeom prst="rect">
            <a:avLst/>
          </a:prstGeom>
          <a:noFill/>
          <a:ln/>
          <a:effectLst>
            <a:outerShdw blurRad="28575" dist="9525" dir="5400000" algn="bl" rotWithShape="0">
              <a:srgbClr val="000000">
                <a:alpha val="30000"/>
              </a:srgbClr>
            </a:outerShdw>
          </a:effectLst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2×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3315444" y="6255023"/>
            <a:ext cx="1179612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$500k–$1M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3687812" y="6502673"/>
            <a:ext cx="43487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SDE</a:t>
            </a:r>
            <a:endParaRPr lang="en-US" sz="1350" dirty="0"/>
          </a:p>
        </p:txBody>
      </p:sp>
      <p:sp>
        <p:nvSpPr>
          <p:cNvPr id="18" name="Shape 16"/>
          <p:cNvSpPr/>
          <p:nvPr/>
        </p:nvSpPr>
        <p:spPr>
          <a:xfrm>
            <a:off x="4781550" y="4844951"/>
            <a:ext cx="952500" cy="1295772"/>
          </a:xfrm>
          <a:prstGeom prst="roundRect">
            <a:avLst>
              <a:gd name="adj" fmla="val 3000"/>
            </a:avLst>
          </a:prstGeom>
          <a:solidFill>
            <a:srgbClr val="AAA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118199" y="4921151"/>
            <a:ext cx="355327" cy="314325"/>
          </a:xfrm>
          <a:prstGeom prst="rect">
            <a:avLst/>
          </a:prstGeom>
          <a:noFill/>
          <a:ln/>
          <a:effectLst>
            <a:outerShdw blurRad="28575" dist="9525" dir="5400000" algn="bl" rotWithShape="0">
              <a:srgbClr val="000000">
                <a:alpha val="30000"/>
              </a:srgbClr>
            </a:outerShdw>
          </a:effectLst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3×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4781401" y="6255023"/>
            <a:ext cx="952723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$1M–$2M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5040362" y="6502673"/>
            <a:ext cx="43487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SDE</a:t>
            </a:r>
            <a:endParaRPr lang="en-US" sz="1350" dirty="0"/>
          </a:p>
        </p:txBody>
      </p:sp>
      <p:sp>
        <p:nvSpPr>
          <p:cNvPr id="22" name="Shape 20"/>
          <p:cNvSpPr/>
          <p:nvPr/>
        </p:nvSpPr>
        <p:spPr>
          <a:xfrm>
            <a:off x="6134100" y="4723433"/>
            <a:ext cx="952500" cy="1417290"/>
          </a:xfrm>
          <a:prstGeom prst="roundRect">
            <a:avLst>
              <a:gd name="adj" fmla="val 3000"/>
            </a:avLst>
          </a:prstGeom>
          <a:solidFill>
            <a:srgbClr val="AAA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367314" y="4799633"/>
            <a:ext cx="562273" cy="314325"/>
          </a:xfrm>
          <a:prstGeom prst="rect">
            <a:avLst/>
          </a:prstGeom>
          <a:noFill/>
          <a:ln/>
          <a:effectLst>
            <a:outerShdw blurRad="28575" dist="9525" dir="5400000" algn="bl" rotWithShape="0">
              <a:srgbClr val="000000">
                <a:alpha val="30000"/>
              </a:srgbClr>
            </a:outerShdw>
          </a:effectLst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3.3×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6114157" y="6255023"/>
            <a:ext cx="99238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$2M–$5M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6392912" y="6502673"/>
            <a:ext cx="43487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SDE</a:t>
            </a:r>
            <a:endParaRPr lang="en-US" sz="1350" dirty="0"/>
          </a:p>
        </p:txBody>
      </p:sp>
      <p:sp>
        <p:nvSpPr>
          <p:cNvPr id="26" name="Shape 24"/>
          <p:cNvSpPr/>
          <p:nvPr/>
        </p:nvSpPr>
        <p:spPr>
          <a:xfrm>
            <a:off x="7486650" y="4007569"/>
            <a:ext cx="952500" cy="2314129"/>
          </a:xfrm>
          <a:prstGeom prst="roundRect">
            <a:avLst>
              <a:gd name="adj" fmla="val 3000"/>
            </a:avLst>
          </a:prstGeom>
          <a:solidFill>
            <a:srgbClr val="3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7697391" y="4083769"/>
            <a:ext cx="607219" cy="342900"/>
          </a:xfrm>
          <a:prstGeom prst="rect">
            <a:avLst/>
          </a:prstGeom>
          <a:noFill/>
          <a:ln/>
          <a:effectLst>
            <a:outerShdw blurRad="28575" dist="9525" dir="5400000" algn="bl" rotWithShape="0">
              <a:srgbClr val="000000">
                <a:alpha val="30000"/>
              </a:srgbClr>
            </a:outerShdw>
          </a:effectLst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5.5×</a:t>
            </a:r>
            <a:endParaRPr lang="en-US" sz="1950" dirty="0"/>
          </a:p>
        </p:txBody>
      </p:sp>
      <p:sp>
        <p:nvSpPr>
          <p:cNvPr id="28" name="Text 26"/>
          <p:cNvSpPr/>
          <p:nvPr/>
        </p:nvSpPr>
        <p:spPr>
          <a:xfrm>
            <a:off x="7416329" y="6435998"/>
            <a:ext cx="1093143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$5M–$10M</a:t>
            </a:r>
            <a:endParaRPr lang="en-US" sz="1500" dirty="0"/>
          </a:p>
        </p:txBody>
      </p:sp>
      <p:sp>
        <p:nvSpPr>
          <p:cNvPr id="29" name="Shape 27"/>
          <p:cNvSpPr/>
          <p:nvPr/>
        </p:nvSpPr>
        <p:spPr>
          <a:xfrm>
            <a:off x="8839200" y="3642940"/>
            <a:ext cx="952500" cy="2678757"/>
          </a:xfrm>
          <a:prstGeom prst="roundRect">
            <a:avLst>
              <a:gd name="adj" fmla="val 3000"/>
            </a:avLst>
          </a:prstGeom>
          <a:solidFill>
            <a:srgbClr val="1A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9038630" y="3719140"/>
            <a:ext cx="629766" cy="342900"/>
          </a:xfrm>
          <a:prstGeom prst="rect">
            <a:avLst/>
          </a:prstGeom>
          <a:noFill/>
          <a:ln/>
          <a:effectLst>
            <a:outerShdw blurRad="28575" dist="9525" dir="5400000" algn="bl" rotWithShape="0">
              <a:srgbClr val="000000">
                <a:alpha val="30000"/>
              </a:srgbClr>
            </a:outerShdw>
          </a:effectLst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6.4×</a:t>
            </a:r>
            <a:endParaRPr lang="en-US" sz="1950" dirty="0"/>
          </a:p>
        </p:txBody>
      </p:sp>
      <p:sp>
        <p:nvSpPr>
          <p:cNvPr id="31" name="Text 29"/>
          <p:cNvSpPr/>
          <p:nvPr/>
        </p:nvSpPr>
        <p:spPr>
          <a:xfrm>
            <a:off x="8709496" y="6435998"/>
            <a:ext cx="1211833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$10M–$25M</a:t>
            </a:r>
            <a:endParaRPr lang="en-US" sz="1500" dirty="0"/>
          </a:p>
        </p:txBody>
      </p:sp>
      <p:sp>
        <p:nvSpPr>
          <p:cNvPr id="32" name="Shape 30"/>
          <p:cNvSpPr/>
          <p:nvPr/>
        </p:nvSpPr>
        <p:spPr>
          <a:xfrm>
            <a:off x="10191750" y="3479453"/>
            <a:ext cx="952500" cy="2842245"/>
          </a:xfrm>
          <a:prstGeom prst="roundRect">
            <a:avLst>
              <a:gd name="adj" fmla="val 3000"/>
            </a:avLst>
          </a:prstGeom>
          <a:solidFill>
            <a:srgbClr val="1A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10398547" y="3555653"/>
            <a:ext cx="615107" cy="342900"/>
          </a:xfrm>
          <a:prstGeom prst="rect">
            <a:avLst/>
          </a:prstGeom>
          <a:noFill/>
          <a:ln/>
          <a:effectLst>
            <a:outerShdw blurRad="28575" dist="9525" dir="5400000" algn="bl" rotWithShape="0">
              <a:srgbClr val="000000">
                <a:alpha val="30000"/>
              </a:srgbClr>
            </a:outerShdw>
          </a:effectLst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6.8×</a:t>
            </a:r>
            <a:endParaRPr lang="en-US" sz="1950" dirty="0"/>
          </a:p>
        </p:txBody>
      </p:sp>
      <p:sp>
        <p:nvSpPr>
          <p:cNvPr id="34" name="Text 32"/>
          <p:cNvSpPr/>
          <p:nvPr/>
        </p:nvSpPr>
        <p:spPr>
          <a:xfrm>
            <a:off x="10042252" y="6435998"/>
            <a:ext cx="1251421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$25M–$50M</a:t>
            </a:r>
            <a:endParaRPr lang="en-US" sz="1500" dirty="0"/>
          </a:p>
        </p:txBody>
      </p:sp>
      <p:sp>
        <p:nvSpPr>
          <p:cNvPr id="35" name="Shape 33"/>
          <p:cNvSpPr/>
          <p:nvPr/>
        </p:nvSpPr>
        <p:spPr>
          <a:xfrm>
            <a:off x="11544300" y="2867620"/>
            <a:ext cx="952500" cy="3454078"/>
          </a:xfrm>
          <a:prstGeom prst="roundRect">
            <a:avLst>
              <a:gd name="adj" fmla="val 3000"/>
            </a:avLst>
          </a:prstGeom>
          <a:solidFill>
            <a:schemeClr val="tx1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6" name="Text 34"/>
          <p:cNvSpPr/>
          <p:nvPr/>
        </p:nvSpPr>
        <p:spPr>
          <a:xfrm>
            <a:off x="11756157" y="2943820"/>
            <a:ext cx="604986" cy="342900"/>
          </a:xfrm>
          <a:prstGeom prst="rect">
            <a:avLst/>
          </a:prstGeom>
          <a:noFill/>
          <a:ln/>
          <a:effectLst>
            <a:outerShdw blurRad="28575" dist="9525" dir="5400000" algn="bl" rotWithShape="0">
              <a:srgbClr val="000000">
                <a:alpha val="30000"/>
              </a:srgbClr>
            </a:outerShdw>
          </a:effectLst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8.3×</a:t>
            </a:r>
            <a:endParaRPr lang="en-US" sz="1950" dirty="0"/>
          </a:p>
        </p:txBody>
      </p:sp>
      <p:sp>
        <p:nvSpPr>
          <p:cNvPr id="37" name="Text 35"/>
          <p:cNvSpPr/>
          <p:nvPr/>
        </p:nvSpPr>
        <p:spPr>
          <a:xfrm>
            <a:off x="11334899" y="6435998"/>
            <a:ext cx="137122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$50M–$100M</a:t>
            </a:r>
            <a:endParaRPr lang="en-US" sz="1500" dirty="0"/>
          </a:p>
        </p:txBody>
      </p:sp>
      <p:sp>
        <p:nvSpPr>
          <p:cNvPr id="38" name="Shape 36"/>
          <p:cNvSpPr/>
          <p:nvPr/>
        </p:nvSpPr>
        <p:spPr>
          <a:xfrm>
            <a:off x="12896850" y="2683990"/>
            <a:ext cx="952500" cy="3619500"/>
          </a:xfrm>
          <a:prstGeom prst="roundRect">
            <a:avLst>
              <a:gd name="adj" fmla="val 3000"/>
            </a:avLst>
          </a:prstGeom>
          <a:solidFill>
            <a:schemeClr val="tx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13046571" y="2760190"/>
            <a:ext cx="729258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950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10.3×</a:t>
            </a:r>
            <a:endParaRPr lang="en-US" sz="1950" dirty="0">
              <a:solidFill>
                <a:schemeClr val="bg1"/>
              </a:solidFill>
            </a:endParaRPr>
          </a:p>
        </p:txBody>
      </p:sp>
      <p:sp>
        <p:nvSpPr>
          <p:cNvPr id="40" name="Text 38"/>
          <p:cNvSpPr/>
          <p:nvPr/>
        </p:nvSpPr>
        <p:spPr>
          <a:xfrm>
            <a:off x="12687300" y="6417790"/>
            <a:ext cx="137160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$100M–$250M</a:t>
            </a:r>
            <a:endParaRPr lang="en-US" sz="1500" dirty="0"/>
          </a:p>
        </p:txBody>
      </p:sp>
      <p:sp>
        <p:nvSpPr>
          <p:cNvPr id="41" name="Shape 39"/>
          <p:cNvSpPr/>
          <p:nvPr/>
        </p:nvSpPr>
        <p:spPr>
          <a:xfrm>
            <a:off x="8450833" y="2606948"/>
            <a:ext cx="3127846" cy="3486150"/>
          </a:xfrm>
          <a:prstGeom prst="ellipse">
            <a:avLst/>
          </a:prstGeom>
          <a:ln w="28575">
            <a:solidFill>
              <a:srgbClr val="1A1A1A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14478000" y="2990265"/>
            <a:ext cx="228600" cy="152400"/>
          </a:xfrm>
          <a:prstGeom prst="roundRect">
            <a:avLst>
              <a:gd name="adj" fmla="val 12500"/>
            </a:avLst>
          </a:prstGeom>
          <a:solidFill>
            <a:srgbClr val="AAA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14801849" y="2854598"/>
            <a:ext cx="2838787" cy="85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28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SDE</a:t>
            </a:r>
            <a:endParaRPr lang="en-US" sz="2800" dirty="0"/>
          </a:p>
        </p:txBody>
      </p:sp>
      <p:sp>
        <p:nvSpPr>
          <p:cNvPr id="44" name="Text 42"/>
          <p:cNvSpPr/>
          <p:nvPr/>
        </p:nvSpPr>
        <p:spPr>
          <a:xfrm>
            <a:off x="14478000" y="3092723"/>
            <a:ext cx="3696712" cy="75805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Seller's Discretionary Earnings</a:t>
            </a:r>
          </a:p>
          <a:p>
            <a:pPr marL="0" indent="0" algn="l">
              <a:lnSpc>
                <a:spcPct val="140000"/>
              </a:lnSpc>
              <a:buNone/>
            </a:pPr>
            <a:r>
              <a:rPr lang="en-US" sz="2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Deals under $5M</a:t>
            </a:r>
            <a:endParaRPr lang="en-US" sz="2800" dirty="0"/>
          </a:p>
        </p:txBody>
      </p:sp>
      <p:sp>
        <p:nvSpPr>
          <p:cNvPr id="45" name="Shape 43"/>
          <p:cNvSpPr/>
          <p:nvPr/>
        </p:nvSpPr>
        <p:spPr>
          <a:xfrm>
            <a:off x="14573249" y="5667933"/>
            <a:ext cx="228600" cy="152400"/>
          </a:xfrm>
          <a:prstGeom prst="roundRect">
            <a:avLst>
              <a:gd name="adj" fmla="val 12500"/>
            </a:avLst>
          </a:prstGeom>
          <a:solidFill>
            <a:srgbClr val="1A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14882770" y="5508291"/>
            <a:ext cx="2533650" cy="3026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28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2800" dirty="0"/>
          </a:p>
        </p:txBody>
      </p:sp>
      <p:sp>
        <p:nvSpPr>
          <p:cNvPr id="47" name="Text 45"/>
          <p:cNvSpPr/>
          <p:nvPr/>
        </p:nvSpPr>
        <p:spPr>
          <a:xfrm>
            <a:off x="14478000" y="5835428"/>
            <a:ext cx="3874736" cy="17548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$5M–$250M deals</a:t>
            </a:r>
            <a:endParaRPr lang="en-US" sz="2800" dirty="0"/>
          </a:p>
        </p:txBody>
      </p:sp>
      <p:sp>
        <p:nvSpPr>
          <p:cNvPr id="51" name="Text 49"/>
          <p:cNvSpPr/>
          <p:nvPr/>
        </p:nvSpPr>
        <p:spPr>
          <a:xfrm>
            <a:off x="1905000" y="8601075"/>
            <a:ext cx="1491234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GF Data, Pepperdine Private Capital Markets, PowerComps and Pursant LLC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3005138"/>
            <a:ext cx="1687449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9000" dirty="0"/>
          </a:p>
        </p:txBody>
      </p:sp>
      <p:sp>
        <p:nvSpPr>
          <p:cNvPr id="3" name="Text 1"/>
          <p:cNvSpPr/>
          <p:nvPr/>
        </p:nvSpPr>
        <p:spPr>
          <a:xfrm>
            <a:off x="952500" y="4300538"/>
            <a:ext cx="16874490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450" dirty="0">
                <a:solidFill>
                  <a:srgbClr val="CAE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TWO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52500" y="4672013"/>
            <a:ext cx="16874490" cy="1638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STRATEGIC VS. FINANCIAL BUYERS.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52500" y="6500813"/>
            <a:ext cx="7848600" cy="1009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55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Who's buying, what they're paying — and why PE is changing the math.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952500" y="9820275"/>
            <a:ext cx="358743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ISSA · ALTUS COLLECTIVE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6914465" y="9577388"/>
            <a:ext cx="497235" cy="4619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3000" b="1" i="1" kern="0" spc="-180" dirty="0">
                <a:solidFill>
                  <a:srgbClr val="CAEAF7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381000"/>
            <a:ext cx="27600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i="1" kern="0" spc="-5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1266602" y="381000"/>
            <a:ext cx="78447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kern="0" spc="20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ALTUS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2108225" y="395288"/>
            <a:ext cx="15098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kern="0" spc="203" dirty="0">
                <a:solidFill>
                  <a:srgbClr val="1A1A1A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2316361" y="404813"/>
            <a:ext cx="127076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200" b="1" kern="0" spc="14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COLLECTIVE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4769778" y="385763"/>
            <a:ext cx="2642694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75" dirty="0">
                <a:solidFill>
                  <a:srgbClr val="1A1A1A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· BUYER TYPES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952500" y="800100"/>
            <a:ext cx="16383000" cy="9525"/>
          </a:xfrm>
          <a:prstGeom prst="rect">
            <a:avLst/>
          </a:prstGeom>
          <a:solidFill>
            <a:srgbClr val="808080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905000" y="1304925"/>
            <a:ext cx="14912340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4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 Paid by Strategic Buyers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1905000" y="2021160"/>
            <a:ext cx="1491234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55% of deals now involve financial buyers (growing). 49% of strategic buyers paid a premium.</a:t>
            </a:r>
            <a:endParaRPr lang="en-US" sz="1650" dirty="0"/>
          </a:p>
        </p:txBody>
      </p:sp>
      <p:sp>
        <p:nvSpPr>
          <p:cNvPr id="10" name="Shape 8"/>
          <p:cNvSpPr/>
          <p:nvPr/>
        </p:nvSpPr>
        <p:spPr>
          <a:xfrm>
            <a:off x="2209800" y="2525985"/>
            <a:ext cx="952500" cy="3429000"/>
          </a:xfrm>
          <a:prstGeom prst="roundRect">
            <a:avLst>
              <a:gd name="adj" fmla="val 3000"/>
            </a:avLst>
          </a:prstGeom>
          <a:solidFill>
            <a:srgbClr val="1A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407295" y="2602185"/>
            <a:ext cx="633710" cy="352425"/>
          </a:xfrm>
          <a:prstGeom prst="rect">
            <a:avLst/>
          </a:prstGeom>
          <a:noFill/>
          <a:ln/>
          <a:effectLst>
            <a:outerShdw blurRad="28575" dist="9525" dir="5400000" algn="bl" rotWithShape="0">
              <a:srgbClr val="000000">
                <a:alpha val="30000"/>
              </a:srgbClr>
            </a:outerShdw>
          </a:effectLst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51%</a:t>
            </a:r>
            <a:endParaRPr lang="en-US" sz="2250" dirty="0"/>
          </a:p>
        </p:txBody>
      </p:sp>
      <p:sp>
        <p:nvSpPr>
          <p:cNvPr id="12" name="Text 10"/>
          <p:cNvSpPr/>
          <p:nvPr/>
        </p:nvSpPr>
        <p:spPr>
          <a:xfrm>
            <a:off x="2216348" y="6069285"/>
            <a:ext cx="939403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premium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829050" y="5198715"/>
            <a:ext cx="952500" cy="756270"/>
          </a:xfrm>
          <a:prstGeom prst="roundRect">
            <a:avLst>
              <a:gd name="adj" fmla="val 3778"/>
            </a:avLst>
          </a:prstGeom>
          <a:solidFill>
            <a:srgbClr val="1A6B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070821" y="5274915"/>
            <a:ext cx="545083" cy="290513"/>
          </a:xfrm>
          <a:prstGeom prst="rect">
            <a:avLst/>
          </a:prstGeom>
          <a:noFill/>
          <a:ln/>
          <a:effectLst>
            <a:outerShdw blurRad="28575" dist="9525" dir="5400000" algn="bl" rotWithShape="0">
              <a:srgbClr val="000000">
                <a:alpha val="30000"/>
              </a:srgbClr>
            </a:outerShdw>
          </a:effectLst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985022" y="6069285"/>
            <a:ext cx="640482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1–10% more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5448300" y="4278585"/>
            <a:ext cx="952500" cy="1676400"/>
          </a:xfrm>
          <a:prstGeom prst="roundRect">
            <a:avLst>
              <a:gd name="adj" fmla="val 3000"/>
            </a:avLst>
          </a:prstGeom>
          <a:solidFill>
            <a:srgbClr val="1A6B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631507" y="4354785"/>
            <a:ext cx="662211" cy="333375"/>
          </a:xfrm>
          <a:prstGeom prst="rect">
            <a:avLst/>
          </a:prstGeom>
          <a:noFill/>
          <a:ln/>
          <a:effectLst>
            <a:outerShdw blurRad="28575" dist="9525" dir="5400000" algn="bl" rotWithShape="0">
              <a:srgbClr val="000000">
                <a:alpha val="30000"/>
              </a:srgbClr>
            </a:outerShdw>
          </a:effectLst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24%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5544964" y="6069285"/>
            <a:ext cx="759172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11–20% more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7067550" y="5198715"/>
            <a:ext cx="952500" cy="756270"/>
          </a:xfrm>
          <a:prstGeom prst="roundRect">
            <a:avLst>
              <a:gd name="adj" fmla="val 3778"/>
            </a:avLst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309321" y="5274915"/>
            <a:ext cx="545083" cy="2905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7145238" y="6069285"/>
            <a:ext cx="797123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21–30% more</a:t>
            </a:r>
            <a:endParaRPr lang="en-US" sz="1500" dirty="0"/>
          </a:p>
        </p:txBody>
      </p:sp>
      <p:sp>
        <p:nvSpPr>
          <p:cNvPr id="22" name="Shape 20"/>
          <p:cNvSpPr/>
          <p:nvPr/>
        </p:nvSpPr>
        <p:spPr>
          <a:xfrm>
            <a:off x="8686800" y="5598765"/>
            <a:ext cx="952500" cy="356220"/>
          </a:xfrm>
          <a:prstGeom prst="roundRect">
            <a:avLst>
              <a:gd name="adj" fmla="val 8022"/>
            </a:avLst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9011766" y="5674965"/>
            <a:ext cx="378768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4%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8758238" y="6069285"/>
            <a:ext cx="809625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31–40% more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10306050" y="5758830"/>
            <a:ext cx="952500" cy="196155"/>
          </a:xfrm>
          <a:prstGeom prst="roundRect">
            <a:avLst>
              <a:gd name="adj" fmla="val 14568"/>
            </a:avLst>
          </a:prstGeom>
          <a:solidFill>
            <a:srgbClr val="CAEA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10669042" y="5835030"/>
            <a:ext cx="302716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1%</a:t>
            </a:r>
            <a:endParaRPr lang="en-US" sz="1350" dirty="0"/>
          </a:p>
        </p:txBody>
      </p:sp>
      <p:sp>
        <p:nvSpPr>
          <p:cNvPr id="27" name="Text 25"/>
          <p:cNvSpPr/>
          <p:nvPr/>
        </p:nvSpPr>
        <p:spPr>
          <a:xfrm>
            <a:off x="10471770" y="6069285"/>
            <a:ext cx="62106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&gt;50% more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12134850" y="3753073"/>
            <a:ext cx="4248150" cy="2868662"/>
          </a:xfrm>
          <a:prstGeom prst="roundRect">
            <a:avLst>
              <a:gd name="adj" fmla="val 2656"/>
            </a:avLst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12449175" y="4067398"/>
            <a:ext cx="3728085" cy="7847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So, who is the "better" buyer?</a:t>
            </a:r>
            <a:endParaRPr lang="en-US" sz="2100" dirty="0"/>
          </a:p>
        </p:txBody>
      </p:sp>
      <p:sp>
        <p:nvSpPr>
          <p:cNvPr id="30" name="Text 28"/>
          <p:cNvSpPr/>
          <p:nvPr/>
        </p:nvSpPr>
        <p:spPr>
          <a:xfrm>
            <a:off x="12449175" y="4966469"/>
            <a:ext cx="3728085" cy="13790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65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depends. How do you define "better" — and do you want some chips off the table, or are you cashing in and going home?</a:t>
            </a:r>
            <a:endParaRPr lang="en-US" sz="1650" dirty="0"/>
          </a:p>
        </p:txBody>
      </p:sp>
      <p:sp>
        <p:nvSpPr>
          <p:cNvPr id="31" name="Text 29"/>
          <p:cNvSpPr/>
          <p:nvPr/>
        </p:nvSpPr>
        <p:spPr>
          <a:xfrm>
            <a:off x="1905000" y="8601075"/>
            <a:ext cx="1491234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Pepperdine Private Capital Markets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381000"/>
            <a:ext cx="27600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i="1" kern="0" spc="-5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///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1266602" y="381000"/>
            <a:ext cx="78447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b="1" kern="0" spc="20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ALTUS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2108225" y="395288"/>
            <a:ext cx="150986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350" kern="0" spc="203" dirty="0">
                <a:solidFill>
                  <a:srgbClr val="1A1A1A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2316361" y="404813"/>
            <a:ext cx="127076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200" b="1" kern="0" spc="144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COLLECTIVE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4769778" y="385763"/>
            <a:ext cx="2642694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75" dirty="0">
                <a:solidFill>
                  <a:srgbClr val="1A1A1A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· BUYER TYPES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952500" y="800100"/>
            <a:ext cx="16383000" cy="9525"/>
          </a:xfrm>
          <a:prstGeom prst="rect">
            <a:avLst/>
          </a:prstGeom>
          <a:solidFill>
            <a:srgbClr val="808080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905000" y="1304925"/>
            <a:ext cx="14912340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4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Exit Comparison — Strategic vs. Private Equity</a:t>
            </a:r>
            <a:endParaRPr lang="en-US" sz="4800" dirty="0"/>
          </a:p>
        </p:txBody>
      </p:sp>
      <p:sp>
        <p:nvSpPr>
          <p:cNvPr id="9" name="Shape 7"/>
          <p:cNvSpPr/>
          <p:nvPr/>
        </p:nvSpPr>
        <p:spPr>
          <a:xfrm>
            <a:off x="1905000" y="2783160"/>
            <a:ext cx="7010400" cy="5038502"/>
          </a:xfrm>
          <a:prstGeom prst="roundRect">
            <a:avLst>
              <a:gd name="adj" fmla="val 1512"/>
            </a:avLst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295525" y="3173685"/>
            <a:ext cx="6416231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STRATEGIC BUYER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295525" y="3468960"/>
            <a:ext cx="6416231" cy="5000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Cash at Close</a:t>
            </a:r>
            <a:endParaRPr lang="en-US" sz="3300" dirty="0"/>
          </a:p>
        </p:txBody>
      </p:sp>
      <p:sp>
        <p:nvSpPr>
          <p:cNvPr id="12" name="Text 10"/>
          <p:cNvSpPr/>
          <p:nvPr/>
        </p:nvSpPr>
        <p:spPr>
          <a:xfrm>
            <a:off x="2295525" y="4159523"/>
            <a:ext cx="6416231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$25M</a:t>
            </a:r>
            <a:endParaRPr lang="en-US" sz="6000" dirty="0"/>
          </a:p>
        </p:txBody>
      </p:sp>
      <p:sp>
        <p:nvSpPr>
          <p:cNvPr id="13" name="Text 11"/>
          <p:cNvSpPr/>
          <p:nvPr/>
        </p:nvSpPr>
        <p:spPr>
          <a:xfrm>
            <a:off x="2295525" y="5073923"/>
            <a:ext cx="6416231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Cash at closing — assumes no earnout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2295525" y="5561558"/>
            <a:ext cx="6416231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Clean break, full liquidity on day one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2295525" y="6049194"/>
            <a:ext cx="6416231" cy="42572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transaction, one payout</a:t>
            </a:r>
            <a:endParaRPr lang="en-US" sz="2100" dirty="0"/>
          </a:p>
        </p:txBody>
      </p:sp>
      <p:sp>
        <p:nvSpPr>
          <p:cNvPr id="16" name="Shape 14"/>
          <p:cNvSpPr/>
          <p:nvPr/>
        </p:nvSpPr>
        <p:spPr>
          <a:xfrm>
            <a:off x="9372600" y="2783160"/>
            <a:ext cx="7010400" cy="5038502"/>
          </a:xfrm>
          <a:prstGeom prst="roundRect">
            <a:avLst>
              <a:gd name="adj" fmla="val 1512"/>
            </a:avLst>
          </a:prstGeom>
          <a:solidFill>
            <a:srgbClr val="FFFFFF"/>
          </a:solidFill>
          <a:ln w="19050">
            <a:solidFill>
              <a:srgbClr val="CAEA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9772650" y="3183210"/>
            <a:ext cx="6396609" cy="219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500" b="1" kern="0" spc="300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EQUITY BUYER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9772650" y="3478485"/>
            <a:ext cx="6396609" cy="5000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Cash + Rollover Equity</a:t>
            </a:r>
            <a:endParaRPr lang="en-US" sz="3300" dirty="0"/>
          </a:p>
        </p:txBody>
      </p:sp>
      <p:sp>
        <p:nvSpPr>
          <p:cNvPr id="19" name="Text 17"/>
          <p:cNvSpPr/>
          <p:nvPr/>
        </p:nvSpPr>
        <p:spPr>
          <a:xfrm>
            <a:off x="9772650" y="4169048"/>
            <a:ext cx="6396609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$32.5M</a:t>
            </a:r>
            <a:endParaRPr lang="en-US" sz="6000" dirty="0"/>
          </a:p>
        </p:txBody>
      </p:sp>
      <p:sp>
        <p:nvSpPr>
          <p:cNvPr id="20" name="Text 18"/>
          <p:cNvSpPr/>
          <p:nvPr/>
        </p:nvSpPr>
        <p:spPr>
          <a:xfrm>
            <a:off x="9772650" y="5083448"/>
            <a:ext cx="6396609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$20M cash at close</a:t>
            </a:r>
            <a:endParaRPr lang="en-US" sz="2100" dirty="0"/>
          </a:p>
        </p:txBody>
      </p:sp>
      <p:sp>
        <p:nvSpPr>
          <p:cNvPr id="21" name="Text 19"/>
          <p:cNvSpPr/>
          <p:nvPr/>
        </p:nvSpPr>
        <p:spPr>
          <a:xfrm>
            <a:off x="9772650" y="5571083"/>
            <a:ext cx="6396609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$5M rollover equity</a:t>
            </a:r>
            <a:endParaRPr lang="en-US" sz="2100" dirty="0"/>
          </a:p>
        </p:txBody>
      </p:sp>
      <p:sp>
        <p:nvSpPr>
          <p:cNvPr id="22" name="Text 20"/>
          <p:cNvSpPr/>
          <p:nvPr/>
        </p:nvSpPr>
        <p:spPr>
          <a:xfrm>
            <a:off x="9772650" y="6058719"/>
            <a:ext cx="6396609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Rollover grows 2.5× to $12.5M over 5 years</a:t>
            </a:r>
            <a:endParaRPr lang="en-US" sz="2100" dirty="0"/>
          </a:p>
        </p:txBody>
      </p:sp>
      <p:sp>
        <p:nvSpPr>
          <p:cNvPr id="23" name="Text 21"/>
          <p:cNvSpPr/>
          <p:nvPr/>
        </p:nvSpPr>
        <p:spPr>
          <a:xfrm>
            <a:off x="9772650" y="6546354"/>
            <a:ext cx="6396609" cy="42572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proceeds: $32.5M</a:t>
            </a:r>
            <a:endParaRPr lang="en-US" sz="2100" dirty="0"/>
          </a:p>
        </p:txBody>
      </p:sp>
      <p:sp>
        <p:nvSpPr>
          <p:cNvPr id="24" name="Text 22"/>
          <p:cNvSpPr/>
          <p:nvPr/>
        </p:nvSpPr>
        <p:spPr>
          <a:xfrm>
            <a:off x="9772650" y="7048277"/>
            <a:ext cx="6396609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6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 compound annual return</a:t>
            </a:r>
            <a:endParaRPr lang="en-US" sz="2100" dirty="0"/>
          </a:p>
        </p:txBody>
      </p:sp>
      <p:sp>
        <p:nvSpPr>
          <p:cNvPr id="25" name="Text 23"/>
          <p:cNvSpPr/>
          <p:nvPr/>
        </p:nvSpPr>
        <p:spPr>
          <a:xfrm>
            <a:off x="1905000" y="8050262"/>
            <a:ext cx="1491234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65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"second bite of the apple" puts financial buyers in a position to pay more over time.</a:t>
            </a:r>
            <a:endParaRPr lang="en-US" sz="1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1568</Words>
  <Application>Microsoft Office PowerPoint</Application>
  <PresentationFormat>Custom</PresentationFormat>
  <Paragraphs>372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mherbick@pursant.com</cp:lastModifiedBy>
  <cp:revision>2</cp:revision>
  <dcterms:created xsi:type="dcterms:W3CDTF">2026-06-06T13:40:08Z</dcterms:created>
  <dcterms:modified xsi:type="dcterms:W3CDTF">2026-06-06T17:30:53Z</dcterms:modified>
</cp:coreProperties>
</file>